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30_95A9CE82.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1"/>
    <p:sldMasterId id="2147483814" r:id="rId2"/>
  </p:sldMasterIdLst>
  <p:notesMasterIdLst>
    <p:notesMasterId r:id="rId54"/>
  </p:notesMasterIdLst>
  <p:sldIdLst>
    <p:sldId id="257" r:id="rId3"/>
    <p:sldId id="311" r:id="rId4"/>
    <p:sldId id="312" r:id="rId5"/>
    <p:sldId id="313" r:id="rId6"/>
    <p:sldId id="314" r:id="rId7"/>
    <p:sldId id="288" r:id="rId8"/>
    <p:sldId id="307" r:id="rId9"/>
    <p:sldId id="286" r:id="rId10"/>
    <p:sldId id="295" r:id="rId11"/>
    <p:sldId id="294" r:id="rId12"/>
    <p:sldId id="293" r:id="rId13"/>
    <p:sldId id="292" r:id="rId14"/>
    <p:sldId id="315" r:id="rId15"/>
    <p:sldId id="301" r:id="rId16"/>
    <p:sldId id="300" r:id="rId17"/>
    <p:sldId id="299" r:id="rId18"/>
    <p:sldId id="298" r:id="rId19"/>
    <p:sldId id="297" r:id="rId20"/>
    <p:sldId id="296" r:id="rId21"/>
    <p:sldId id="316" r:id="rId22"/>
    <p:sldId id="274" r:id="rId23"/>
    <p:sldId id="317" r:id="rId24"/>
    <p:sldId id="319" r:id="rId25"/>
    <p:sldId id="318" r:id="rId26"/>
    <p:sldId id="320" r:id="rId27"/>
    <p:sldId id="321" r:id="rId28"/>
    <p:sldId id="322" r:id="rId29"/>
    <p:sldId id="323" r:id="rId30"/>
    <p:sldId id="324" r:id="rId31"/>
    <p:sldId id="325" r:id="rId32"/>
    <p:sldId id="326" r:id="rId33"/>
    <p:sldId id="327" r:id="rId34"/>
    <p:sldId id="328" r:id="rId35"/>
    <p:sldId id="329" r:id="rId36"/>
    <p:sldId id="330" r:id="rId37"/>
    <p:sldId id="302" r:id="rId38"/>
    <p:sldId id="308" r:id="rId39"/>
    <p:sldId id="331" r:id="rId40"/>
    <p:sldId id="332" r:id="rId41"/>
    <p:sldId id="333" r:id="rId42"/>
    <p:sldId id="304" r:id="rId43"/>
    <p:sldId id="334" r:id="rId44"/>
    <p:sldId id="335" r:id="rId45"/>
    <p:sldId id="306" r:id="rId46"/>
    <p:sldId id="336" r:id="rId47"/>
    <p:sldId id="337" r:id="rId48"/>
    <p:sldId id="338" r:id="rId49"/>
    <p:sldId id="339" r:id="rId50"/>
    <p:sldId id="279" r:id="rId51"/>
    <p:sldId id="340" r:id="rId52"/>
    <p:sldId id="34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3DEBEF-10B2-86A3-C0A6-7A0F4B6B9ECF}" name="KRITHIKA GANESH SUNDARAM IYER" initials="KI" userId="S::u1135255@umail.utah.edu::11e6dc00-9f0a-4e91-9ad9-fd6d2393c5f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DCB1A5-66AB-6AA7-BC92-619DA5BBE9AA}" v="3" dt="2023-09-20T04:41:24.085"/>
    <p1510:client id="{3A369638-9C34-895E-7EF5-E43C7BD56BB0}" v="12" dt="2023-09-22T16:56:44.866"/>
    <p1510:client id="{53F3F1FB-5DDE-DC4A-17F5-E5E9D2978C4B}" v="470" dt="2023-09-25T17:34:37.645"/>
    <p1510:client id="{564E60C9-0466-D472-2F67-349071CD50FB}" v="1" dt="2023-09-25T05:09:59.514"/>
    <p1510:client id="{6533287D-95EF-4248-93B2-35C4B38BEB77}" v="84" dt="2023-09-18T22:55:17.431"/>
    <p1510:client id="{882CA107-DEBB-42DC-BC85-1E85621CF8B3}" v="5" dt="2023-09-20T04:32:04.060"/>
    <p1510:client id="{9CF11888-9DDD-6811-7B12-13413330A64F}" v="106" dt="2023-09-20T00:35:55.949"/>
    <p1510:client id="{CD45AC31-3604-6758-B109-3C60ABF99B27}" v="10" dt="2023-09-20T04:36:09.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8/10/relationships/authors" Target="authors.xml"/></Relationships>
</file>

<file path=ppt/comments/modernComment_130_95A9CE82.xml><?xml version="1.0" encoding="utf-8"?>
<p188:cmLst xmlns:a="http://schemas.openxmlformats.org/drawingml/2006/main" xmlns:r="http://schemas.openxmlformats.org/officeDocument/2006/relationships" xmlns:p188="http://schemas.microsoft.com/office/powerpoint/2018/8/main">
  <p188:cm id="{2655EA24-3C8A-4F32-8529-37983BBA6C2C}" authorId="{B33DEBEF-10B2-86A3-C0A6-7A0F4B6B9ECF}" created="2023-09-19T20:51:20.888">
    <ac:deMkLst xmlns:ac="http://schemas.microsoft.com/office/drawing/2013/main/command">
      <pc:docMk xmlns:pc="http://schemas.microsoft.com/office/powerpoint/2013/main/command"/>
      <pc:sldMk xmlns:pc="http://schemas.microsoft.com/office/powerpoint/2013/main/command" cId="576050991" sldId="312"/>
      <ac:picMk id="4" creationId="{B33477C6-237A-47C2-FEDF-F4B581491BBD}"/>
    </ac:deMkLst>
    <p188:txBody>
      <a:bodyPr/>
      <a:lstStyle/>
      <a:p>
        <a:r>
          <a:rPr lang="en-US"/>
          <a:t>Is this image not cropped correctly? The error bar is missing for the No Aug method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3F735-DEBE-4A24-AC59-0DE8381A1564}" type="datetimeFigureOut">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CD784-4860-4CEF-8E1F-1966FC4B6A30}" type="slidenum">
              <a:t>‹#›</a:t>
            </a:fld>
            <a:endParaRPr lang="en-US"/>
          </a:p>
        </p:txBody>
      </p:sp>
    </p:spTree>
    <p:extLst>
      <p:ext uri="{BB962C8B-B14F-4D97-AF65-F5344CB8AC3E}">
        <p14:creationId xmlns:p14="http://schemas.microsoft.com/office/powerpoint/2010/main" val="2966605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Introduce </a:t>
            </a:r>
            <a:r>
              <a:rPr lang="en-US" dirty="0" err="1">
                <a:ea typeface="Calibri"/>
                <a:cs typeface="Calibri"/>
              </a:rPr>
              <a:t>youself</a:t>
            </a:r>
            <a:r>
              <a:rPr lang="en-US" dirty="0">
                <a:ea typeface="Calibri"/>
                <a:cs typeface="Calibri"/>
              </a:rPr>
              <a:t> and say Introduction.</a:t>
            </a:r>
          </a:p>
        </p:txBody>
      </p:sp>
      <p:sp>
        <p:nvSpPr>
          <p:cNvPr id="4" name="Slide Number Placeholder 3"/>
          <p:cNvSpPr>
            <a:spLocks noGrp="1"/>
          </p:cNvSpPr>
          <p:nvPr>
            <p:ph type="sldNum" sz="quarter" idx="5"/>
          </p:nvPr>
        </p:nvSpPr>
        <p:spPr/>
        <p:txBody>
          <a:bodyPr/>
          <a:lstStyle/>
          <a:p>
            <a:fld id="{A8FCD784-4860-4CEF-8E1F-1966FC4B6A30}" type="slidenum">
              <a:rPr lang="en-US"/>
              <a:t>1</a:t>
            </a:fld>
            <a:endParaRPr lang="en-US"/>
          </a:p>
        </p:txBody>
      </p:sp>
    </p:spTree>
    <p:extLst>
      <p:ext uri="{BB962C8B-B14F-4D97-AF65-F5344CB8AC3E}">
        <p14:creationId xmlns:p14="http://schemas.microsoft.com/office/powerpoint/2010/main" val="2284735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SSM methods typically involve preprocessing steps before obtaining </a:t>
            </a:r>
            <a:r>
              <a:rPr lang="en-US" dirty="0" err="1"/>
              <a:t>landamark</a:t>
            </a:r>
            <a:r>
              <a:rPr lang="en-US" dirty="0"/>
              <a:t> representations such as  anatomy segmentation, data grooming which includes image resampling, denoising, rigid registration. using this groomed data, we need to do heavy optimization on PDM(point distribution models) which relies on dense correspondences for getting population-level shape representation, which are the set of correspondences placed on each anatomical surface in the shape population. Furthermore, we can apply some post processing steps to get the rich shape descriptors which can be used for various downstream tasks.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EBE3C2F-4C8F-4B4B-A839-198571D6B0B0}" type="slidenum">
              <a:t>11</a:t>
            </a:fld>
            <a:endParaRPr lang="en-US"/>
          </a:p>
        </p:txBody>
      </p:sp>
    </p:spTree>
    <p:extLst>
      <p:ext uri="{BB962C8B-B14F-4D97-AF65-F5344CB8AC3E}">
        <p14:creationId xmlns:p14="http://schemas.microsoft.com/office/powerpoint/2010/main" val="3670765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shift towards deep learning-based methods offers a more efficient and automated approach to SSM, bypassing the need for extensive manual preprocessing and leveraging the power of neural networks to learn directly. To train the deep network robustly with limited data —a typical challenge in medical imaging applications</a:t>
            </a:r>
          </a:p>
        </p:txBody>
      </p:sp>
      <p:sp>
        <p:nvSpPr>
          <p:cNvPr id="4" name="Slide Number Placeholder 3"/>
          <p:cNvSpPr>
            <a:spLocks noGrp="1"/>
          </p:cNvSpPr>
          <p:nvPr>
            <p:ph type="sldNum" sz="quarter" idx="5"/>
          </p:nvPr>
        </p:nvSpPr>
        <p:spPr/>
        <p:txBody>
          <a:bodyPr/>
          <a:lstStyle/>
          <a:p>
            <a:fld id="{5EBE3C2F-4C8F-4B4B-A839-198571D6B0B0}" type="slidenum">
              <a:t>12</a:t>
            </a:fld>
            <a:endParaRPr lang="en-US"/>
          </a:p>
        </p:txBody>
      </p:sp>
    </p:spTree>
    <p:extLst>
      <p:ext uri="{BB962C8B-B14F-4D97-AF65-F5344CB8AC3E}">
        <p14:creationId xmlns:p14="http://schemas.microsoft.com/office/powerpoint/2010/main" val="3322485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eep</a:t>
            </a:r>
            <a:r>
              <a:rPr lang="en-US" dirty="0"/>
              <a:t> learning models are notorious for requiring enormous quantities of data to achieve acceptable performance [21], necessitating the </a:t>
            </a:r>
            <a:r>
              <a:rPr lang="en-US" dirty="0" err="1"/>
              <a:t>useof</a:t>
            </a:r>
            <a:r>
              <a:rPr lang="en-US" dirty="0"/>
              <a:t> data augmentation. Data augmentation has proved extremely useful by increasing training data variance to alleviate overfitting and improve deep neural networks’ generalization performance.</a:t>
            </a:r>
          </a:p>
        </p:txBody>
      </p:sp>
      <p:sp>
        <p:nvSpPr>
          <p:cNvPr id="4" name="Slide Number Placeholder 3"/>
          <p:cNvSpPr>
            <a:spLocks noGrp="1"/>
          </p:cNvSpPr>
          <p:nvPr>
            <p:ph type="sldNum" sz="quarter" idx="5"/>
          </p:nvPr>
        </p:nvSpPr>
        <p:spPr/>
        <p:txBody>
          <a:bodyPr/>
          <a:lstStyle/>
          <a:p>
            <a:fld id="{A8FCD784-4860-4CEF-8E1F-1966FC4B6A30}" type="slidenum">
              <a:rPr lang="en-US"/>
              <a:t>14</a:t>
            </a:fld>
            <a:endParaRPr lang="en-US"/>
          </a:p>
        </p:txBody>
      </p:sp>
    </p:spTree>
    <p:extLst>
      <p:ext uri="{BB962C8B-B14F-4D97-AF65-F5344CB8AC3E}">
        <p14:creationId xmlns:p14="http://schemas.microsoft.com/office/powerpoint/2010/main" val="980481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generative model over the existing PDM space (also known as shape space). a non-parametric kernel density estimate (KDE) for modeling the PCA space of the correspondences. Augmentation is performed in PCA space and</a:t>
            </a:r>
            <a:br>
              <a:rPr lang="en-US" dirty="0">
                <a:cs typeface="+mn-lt"/>
              </a:rPr>
            </a:br>
            <a:r>
              <a:rPr lang="en-US" dirty="0"/>
              <a:t>not directly on the shape space as it preserves the smoothness of the anatomy making it a more plausible shape without noise while still capturing all the subtleties of the original shape space</a:t>
            </a:r>
          </a:p>
        </p:txBody>
      </p:sp>
      <p:sp>
        <p:nvSpPr>
          <p:cNvPr id="4" name="Slide Number Placeholder 3"/>
          <p:cNvSpPr>
            <a:spLocks noGrp="1"/>
          </p:cNvSpPr>
          <p:nvPr>
            <p:ph type="sldNum" sz="quarter" idx="5"/>
          </p:nvPr>
        </p:nvSpPr>
        <p:spPr/>
        <p:txBody>
          <a:bodyPr/>
          <a:lstStyle/>
          <a:p>
            <a:fld id="{A8FCD784-4860-4CEF-8E1F-1966FC4B6A30}" type="slidenum">
              <a:rPr lang="en-US"/>
              <a:t>15</a:t>
            </a:fld>
            <a:endParaRPr lang="en-US"/>
          </a:p>
        </p:txBody>
      </p:sp>
    </p:spTree>
    <p:extLst>
      <p:ext uri="{BB962C8B-B14F-4D97-AF65-F5344CB8AC3E}">
        <p14:creationId xmlns:p14="http://schemas.microsoft.com/office/powerpoint/2010/main" val="488881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TV loss also enables the generation</a:t>
            </a:r>
            <a:br>
              <a:rPr lang="en-US" dirty="0"/>
            </a:br>
            <a:r>
              <a:rPr lang="en-US" dirty="0"/>
              <a:t>of noise variations that exhibit smooth transitions, which is crucial for capturing</a:t>
            </a:r>
            <a:br>
              <a:rPr lang="en-US" dirty="0"/>
            </a:br>
            <a:r>
              <a:rPr lang="en-US" dirty="0"/>
              <a:t>the inherent features of real-world images</a:t>
            </a:r>
          </a:p>
        </p:txBody>
      </p:sp>
      <p:sp>
        <p:nvSpPr>
          <p:cNvPr id="4" name="Slide Number Placeholder 3"/>
          <p:cNvSpPr>
            <a:spLocks noGrp="1"/>
          </p:cNvSpPr>
          <p:nvPr>
            <p:ph type="sldNum" sz="quarter" idx="5"/>
          </p:nvPr>
        </p:nvSpPr>
        <p:spPr/>
        <p:txBody>
          <a:bodyPr/>
          <a:lstStyle/>
          <a:p>
            <a:fld id="{A8FCD784-4860-4CEF-8E1F-1966FC4B6A30}" type="slidenum">
              <a:rPr lang="en-US"/>
              <a:t>29</a:t>
            </a:fld>
            <a:endParaRPr lang="en-US"/>
          </a:p>
        </p:txBody>
      </p:sp>
    </p:spTree>
    <p:extLst>
      <p:ext uri="{BB962C8B-B14F-4D97-AF65-F5344CB8AC3E}">
        <p14:creationId xmlns:p14="http://schemas.microsoft.com/office/powerpoint/2010/main" val="137902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Say outlier and today </a:t>
            </a:r>
            <a:r>
              <a:rPr lang="en-US" dirty="0" err="1">
                <a:ea typeface="Calibri"/>
                <a:cs typeface="Calibri"/>
              </a:rPr>
              <a:t>whats</a:t>
            </a:r>
            <a:r>
              <a:rPr lang="en-US" dirty="0">
                <a:ea typeface="Calibri"/>
                <a:cs typeface="Calibri"/>
              </a:rPr>
              <a:t> going to cover first I will introduce some known concepts for the methodology to understand it better and then motivation behind my work </a:t>
            </a:r>
            <a:r>
              <a:rPr lang="en-US" dirty="0" err="1">
                <a:ea typeface="Calibri"/>
                <a:cs typeface="Calibri"/>
              </a:rPr>
              <a:t>folloiwed</a:t>
            </a:r>
            <a:r>
              <a:rPr lang="en-US" dirty="0">
                <a:ea typeface="Calibri"/>
                <a:cs typeface="Calibri"/>
              </a:rPr>
              <a:t> by the proposed </a:t>
            </a:r>
            <a:r>
              <a:rPr lang="en-US" dirty="0" err="1">
                <a:ea typeface="Calibri"/>
                <a:cs typeface="Calibri"/>
              </a:rPr>
              <a:t>methodolgy</a:t>
            </a:r>
            <a:r>
              <a:rPr lang="en-US" dirty="0">
                <a:ea typeface="Calibri"/>
                <a:cs typeface="Calibri"/>
              </a:rPr>
              <a:t> and results. </a:t>
            </a:r>
          </a:p>
        </p:txBody>
      </p:sp>
      <p:sp>
        <p:nvSpPr>
          <p:cNvPr id="4" name="Slide Number Placeholder 3"/>
          <p:cNvSpPr>
            <a:spLocks noGrp="1"/>
          </p:cNvSpPr>
          <p:nvPr>
            <p:ph type="sldNum" sz="quarter" idx="5"/>
          </p:nvPr>
        </p:nvSpPr>
        <p:spPr/>
        <p:txBody>
          <a:bodyPr/>
          <a:lstStyle/>
          <a:p>
            <a:fld id="{A8FCD784-4860-4CEF-8E1F-1966FC4B6A30}" type="slidenum">
              <a:rPr lang="en-US"/>
              <a:t>2</a:t>
            </a:fld>
            <a:endParaRPr lang="en-US"/>
          </a:p>
        </p:txBody>
      </p:sp>
    </p:spTree>
    <p:extLst>
      <p:ext uri="{BB962C8B-B14F-4D97-AF65-F5344CB8AC3E}">
        <p14:creationId xmlns:p14="http://schemas.microsoft.com/office/powerpoint/2010/main" val="154234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Start with real world shapes parameters , and </a:t>
            </a:r>
            <a:r>
              <a:rPr lang="en-US" dirty="0" err="1">
                <a:ea typeface="Calibri"/>
                <a:cs typeface="Calibri"/>
              </a:rPr>
              <a:t>ssm</a:t>
            </a:r>
            <a:r>
              <a:rPr lang="en-US" dirty="0">
                <a:ea typeface="Calibri"/>
                <a:cs typeface="Calibri"/>
              </a:rPr>
              <a:t> intro the line</a:t>
            </a:r>
          </a:p>
        </p:txBody>
      </p:sp>
      <p:sp>
        <p:nvSpPr>
          <p:cNvPr id="4" name="Slide Number Placeholder 3"/>
          <p:cNvSpPr>
            <a:spLocks noGrp="1"/>
          </p:cNvSpPr>
          <p:nvPr>
            <p:ph type="sldNum" sz="quarter" idx="5"/>
          </p:nvPr>
        </p:nvSpPr>
        <p:spPr/>
        <p:txBody>
          <a:bodyPr/>
          <a:lstStyle/>
          <a:p>
            <a:fld id="{A8FCD784-4860-4CEF-8E1F-1966FC4B6A30}" type="slidenum">
              <a:rPr lang="en-US"/>
              <a:t>4</a:t>
            </a:fld>
            <a:endParaRPr lang="en-US"/>
          </a:p>
        </p:txBody>
      </p:sp>
    </p:spTree>
    <p:extLst>
      <p:ext uri="{BB962C8B-B14F-4D97-AF65-F5344CB8AC3E}">
        <p14:creationId xmlns:p14="http://schemas.microsoft.com/office/powerpoint/2010/main" val="1057381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After that set of ellipsoids</a:t>
            </a:r>
          </a:p>
        </p:txBody>
      </p:sp>
      <p:sp>
        <p:nvSpPr>
          <p:cNvPr id="4" name="Slide Number Placeholder 3"/>
          <p:cNvSpPr>
            <a:spLocks noGrp="1"/>
          </p:cNvSpPr>
          <p:nvPr>
            <p:ph type="sldNum" sz="quarter" idx="5"/>
          </p:nvPr>
        </p:nvSpPr>
        <p:spPr/>
        <p:txBody>
          <a:bodyPr/>
          <a:lstStyle/>
          <a:p>
            <a:fld id="{A8FCD784-4860-4CEF-8E1F-1966FC4B6A30}" type="slidenum">
              <a:rPr lang="en-US"/>
              <a:t>5</a:t>
            </a:fld>
            <a:endParaRPr lang="en-US"/>
          </a:p>
        </p:txBody>
      </p:sp>
    </p:spTree>
    <p:extLst>
      <p:ext uri="{BB962C8B-B14F-4D97-AF65-F5344CB8AC3E}">
        <p14:creationId xmlns:p14="http://schemas.microsoft.com/office/powerpoint/2010/main" val="41867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as In medical imaging, we often come across various anatomical (complex) shapes with unknown parameters are encountered foe example like pancreas, hip and femur, which makes Statistical Shape Modeling a valuable tool.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EBE3C2F-4C8F-4B4B-A839-198571D6B0B0}" type="slidenum">
              <a:rPr lang="en-US"/>
              <a:t>6</a:t>
            </a:fld>
            <a:endParaRPr lang="en-US"/>
          </a:p>
        </p:txBody>
      </p:sp>
    </p:spTree>
    <p:extLst>
      <p:ext uri="{BB962C8B-B14F-4D97-AF65-F5344CB8AC3E}">
        <p14:creationId xmlns:p14="http://schemas.microsoft.com/office/powerpoint/2010/main" val="2508374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represent the shapes There are two important types of shape representations. Implicit </a:t>
            </a:r>
            <a:r>
              <a:rPr lang="en-US" dirty="0" err="1"/>
              <a:t>represnetation</a:t>
            </a:r>
            <a:r>
              <a:rPr lang="en-US" dirty="0"/>
              <a:t> or a deformation based representation where all samples are modeled using reference shape or a template.   explicit or correspondence shape representation , also known as landmark-based representation, which we'll refer to interchangeably as particles where each sample is modeled using a set of landmarks or correspondence points based on surface in a consistent manner </a:t>
            </a:r>
            <a:r>
              <a:rPr lang="en-US" dirty="0" err="1"/>
              <a:t>acrross</a:t>
            </a:r>
            <a:r>
              <a:rPr lang="en-US" dirty="0"/>
              <a:t> the population, as illustrated in the example of a hand the tip of the thumb particle is consistent across all the shapes which represent that area</a:t>
            </a:r>
          </a:p>
        </p:txBody>
      </p:sp>
      <p:sp>
        <p:nvSpPr>
          <p:cNvPr id="4" name="Slide Number Placeholder 3"/>
          <p:cNvSpPr>
            <a:spLocks noGrp="1"/>
          </p:cNvSpPr>
          <p:nvPr>
            <p:ph type="sldNum" sz="quarter" idx="5"/>
          </p:nvPr>
        </p:nvSpPr>
        <p:spPr/>
        <p:txBody>
          <a:bodyPr/>
          <a:lstStyle/>
          <a:p>
            <a:fld id="{A8FCD784-4860-4CEF-8E1F-1966FC4B6A30}" type="slidenum">
              <a:rPr lang="en-US"/>
              <a:t>7</a:t>
            </a:fld>
            <a:endParaRPr lang="en-US"/>
          </a:p>
        </p:txBody>
      </p:sp>
    </p:spTree>
    <p:extLst>
      <p:ext uri="{BB962C8B-B14F-4D97-AF65-F5344CB8AC3E}">
        <p14:creationId xmlns:p14="http://schemas.microsoft.com/office/powerpoint/2010/main" val="4116329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paper we focus on landmark based shape representation.</a:t>
            </a:r>
          </a:p>
        </p:txBody>
      </p:sp>
      <p:sp>
        <p:nvSpPr>
          <p:cNvPr id="4" name="Slide Number Placeholder 3"/>
          <p:cNvSpPr>
            <a:spLocks noGrp="1"/>
          </p:cNvSpPr>
          <p:nvPr>
            <p:ph type="sldNum" sz="quarter" idx="5"/>
          </p:nvPr>
        </p:nvSpPr>
        <p:spPr/>
        <p:txBody>
          <a:bodyPr/>
          <a:lstStyle/>
          <a:p>
            <a:fld id="{A8FCD784-4860-4CEF-8E1F-1966FC4B6A30}" type="slidenum">
              <a:rPr lang="en-US"/>
              <a:t>8</a:t>
            </a:fld>
            <a:endParaRPr lang="en-US"/>
          </a:p>
        </p:txBody>
      </p:sp>
    </p:spTree>
    <p:extLst>
      <p:ext uri="{BB962C8B-B14F-4D97-AF65-F5344CB8AC3E}">
        <p14:creationId xmlns:p14="http://schemas.microsoft.com/office/powerpoint/2010/main" val="239062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SSM methods typically involve preprocessing steps before obtaining </a:t>
            </a:r>
            <a:r>
              <a:rPr lang="en-US" dirty="0" err="1"/>
              <a:t>landamark</a:t>
            </a:r>
            <a:r>
              <a:rPr lang="en-US" dirty="0"/>
              <a:t> representations such as  anatomy segmentation, data grooming which includes image resampling, denoising, rigid registration. using this groomed data, we need to optimize point </a:t>
            </a:r>
            <a:r>
              <a:rPr lang="en-US" dirty="0" err="1"/>
              <a:t>distrubtion</a:t>
            </a:r>
            <a:r>
              <a:rPr lang="en-US" dirty="0"/>
              <a:t> models which relies on dense correspondences for getting population-level shape representation, which are the set of correspondences placed on each anatomical surface in the shape population. Furthermore, we can apply some post processing steps to get the rich shape descriptors which can be used for various downstream tasks.</a:t>
            </a:r>
          </a:p>
        </p:txBody>
      </p:sp>
      <p:sp>
        <p:nvSpPr>
          <p:cNvPr id="4" name="Slide Number Placeholder 3"/>
          <p:cNvSpPr>
            <a:spLocks noGrp="1"/>
          </p:cNvSpPr>
          <p:nvPr>
            <p:ph type="sldNum" sz="quarter" idx="5"/>
          </p:nvPr>
        </p:nvSpPr>
        <p:spPr/>
        <p:txBody>
          <a:bodyPr/>
          <a:lstStyle/>
          <a:p>
            <a:fld id="{5EBE3C2F-4C8F-4B4B-A839-198571D6B0B0}" type="slidenum">
              <a:t>9</a:t>
            </a:fld>
            <a:endParaRPr lang="en-US"/>
          </a:p>
        </p:txBody>
      </p:sp>
    </p:spTree>
    <p:extLst>
      <p:ext uri="{BB962C8B-B14F-4D97-AF65-F5344CB8AC3E}">
        <p14:creationId xmlns:p14="http://schemas.microsoft.com/office/powerpoint/2010/main" val="1976955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SSM methods typically involve preprocessing steps before obtaining </a:t>
            </a:r>
            <a:r>
              <a:rPr lang="en-US" dirty="0" err="1"/>
              <a:t>landamark</a:t>
            </a:r>
            <a:r>
              <a:rPr lang="en-US" dirty="0"/>
              <a:t> representations such as  anatomy segmentation, data grooming which includes image resampling, denoising, rigid registration. using this groomed data, we need to optimize point </a:t>
            </a:r>
            <a:r>
              <a:rPr lang="en-US" dirty="0" err="1"/>
              <a:t>distrubtion</a:t>
            </a:r>
            <a:r>
              <a:rPr lang="en-US" dirty="0"/>
              <a:t> models which relies on dense correspondences for getting population-level shape representation, which are the set of correspondences placed on each anatomical surface in the shape population. Furthermore, we can apply some post processing steps to get the rich shape descriptors which can be used for various downstream tasks.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EBE3C2F-4C8F-4B4B-A839-198571D6B0B0}" type="slidenum">
              <a:t>10</a:t>
            </a:fld>
            <a:endParaRPr lang="en-US"/>
          </a:p>
        </p:txBody>
      </p:sp>
    </p:spTree>
    <p:extLst>
      <p:ext uri="{BB962C8B-B14F-4D97-AF65-F5344CB8AC3E}">
        <p14:creationId xmlns:p14="http://schemas.microsoft.com/office/powerpoint/2010/main" val="4044395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10/11/2023</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534470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10/11/2023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2028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10/11/2023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3811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03587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09705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17790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10478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9021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7026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9346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89361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10/11/2023</a:t>
            </a:fld>
            <a:endParaRPr lang="en-US"/>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92463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05584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3992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996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10/11/2023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40477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10/11/2023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70293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10/11/2023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12519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10/11/2023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2577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10/11/2023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51372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10/11/2023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38923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10/11/2023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07721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10/11/2023</a:t>
            </a:fld>
            <a:endParaRPr lang="en-US"/>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295649178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02" r:id="rId8"/>
    <p:sldLayoutId id="2147483803" r:id="rId9"/>
    <p:sldLayoutId id="2147483804" r:id="rId10"/>
    <p:sldLayoutId id="2147483812" r:id="rId11"/>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71501793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microsoft.com/office/2018/10/relationships/comments" Target="../comments/modernComment_130_95A9CE8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67" name="Picture 66">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69" name="Rectangle 6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71" name="Rectangle 7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9"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73" name="Group 72">
            <a:extLst>
              <a:ext uri="{FF2B5EF4-FFF2-40B4-BE49-F238E27FC236}">
                <a16:creationId xmlns:a16="http://schemas.microsoft.com/office/drawing/2014/main" id="{60D82D56-D377-48D4-8DE9-6A0A8DB5E3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 y="-2"/>
            <a:ext cx="2696853" cy="4598233"/>
            <a:chOff x="8059620" y="41922"/>
            <a:chExt cx="3997615" cy="6816077"/>
          </a:xfrm>
        </p:grpSpPr>
        <p:pic>
          <p:nvPicPr>
            <p:cNvPr id="74" name="Picture 73">
              <a:extLst>
                <a:ext uri="{FF2B5EF4-FFF2-40B4-BE49-F238E27FC236}">
                  <a16:creationId xmlns:a16="http://schemas.microsoft.com/office/drawing/2014/main" id="{6D8CD235-5DAC-4779-B652-AEF90B9844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75" name="Picture 74">
              <a:extLst>
                <a:ext uri="{FF2B5EF4-FFF2-40B4-BE49-F238E27FC236}">
                  <a16:creationId xmlns:a16="http://schemas.microsoft.com/office/drawing/2014/main" id="{9048802B-B281-498F-88C5-E240B74438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duotone>
                <a:schemeClr val="accent6">
                  <a:shade val="45000"/>
                  <a:satMod val="135000"/>
                </a:schemeClr>
                <a:prstClr val="white"/>
              </a:duotone>
              <a:alphaModFix amt="1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p:cNvSpPr>
            <a:spLocks noGrp="1"/>
          </p:cNvSpPr>
          <p:nvPr>
            <p:ph type="ctrTitle"/>
          </p:nvPr>
        </p:nvSpPr>
        <p:spPr>
          <a:xfrm>
            <a:off x="609601" y="559813"/>
            <a:ext cx="5181599" cy="5612387"/>
          </a:xfrm>
        </p:spPr>
        <p:txBody>
          <a:bodyPr vert="horz" lIns="91440" tIns="45720" rIns="91440" bIns="45720" rtlCol="0" anchor="ctr">
            <a:normAutofit/>
          </a:bodyPr>
          <a:lstStyle/>
          <a:p>
            <a:pPr algn="l"/>
            <a:r>
              <a:rPr lang="en-US" sz="4200">
                <a:latin typeface="Times New Roman"/>
                <a:cs typeface="Times New Roman"/>
              </a:rPr>
              <a:t>ADASSM: Adversarial Data Augmentation in</a:t>
            </a:r>
            <a:br>
              <a:rPr lang="en-US" sz="4200">
                <a:latin typeface="Times New Roman"/>
              </a:rPr>
            </a:br>
            <a:r>
              <a:rPr lang="en-US" sz="4200">
                <a:latin typeface="Times New Roman"/>
                <a:cs typeface="Times New Roman"/>
              </a:rPr>
              <a:t>Statistical Shape Models From Images</a:t>
            </a:r>
          </a:p>
        </p:txBody>
      </p:sp>
      <p:sp>
        <p:nvSpPr>
          <p:cNvPr id="3" name="Subtitle 2"/>
          <p:cNvSpPr>
            <a:spLocks noGrp="1"/>
          </p:cNvSpPr>
          <p:nvPr>
            <p:ph type="subTitle" idx="1"/>
          </p:nvPr>
        </p:nvSpPr>
        <p:spPr>
          <a:xfrm>
            <a:off x="6477000" y="559813"/>
            <a:ext cx="5180106" cy="5612387"/>
          </a:xfrm>
        </p:spPr>
        <p:txBody>
          <a:bodyPr vert="horz" lIns="91440" tIns="45720" rIns="91440" bIns="45720" rtlCol="0" anchor="ctr">
            <a:normAutofit/>
          </a:bodyPr>
          <a:lstStyle/>
          <a:p>
            <a:pPr algn="l"/>
            <a:r>
              <a:rPr lang="en-US" sz="1800">
                <a:latin typeface="Times New Roman"/>
                <a:cs typeface="Times New Roman"/>
              </a:rPr>
              <a:t>Authors:- Mokshagna Sai Teja Karanam, Tushar Kataria, Krithika Iyer, and Shireen Y. </a:t>
            </a:r>
            <a:r>
              <a:rPr lang="en-US" sz="1800" err="1">
                <a:latin typeface="Times New Roman"/>
                <a:cs typeface="Times New Roman"/>
              </a:rPr>
              <a:t>Elhabian</a:t>
            </a:r>
            <a:endParaRPr lang="en-US" sz="1800">
              <a:latin typeface="Times New Roman"/>
              <a:cs typeface="Times New Roman"/>
            </a:endParaRPr>
          </a:p>
          <a:p>
            <a:pPr indent="-228600" algn="l">
              <a:buFont typeface="Arial" panose="020B0604020202020204" pitchFamily="34" charset="0"/>
              <a:buChar char="•"/>
            </a:pPr>
            <a:endParaRPr lang="en-US" sz="1800">
              <a:latin typeface="Times New Roman"/>
              <a:cs typeface="Times New Roman"/>
            </a:endParaRPr>
          </a:p>
          <a:p>
            <a:pPr algn="l"/>
            <a:r>
              <a:rPr lang="en-US" sz="1800" i="1">
                <a:latin typeface="Times New Roman"/>
                <a:cs typeface="Times New Roman"/>
              </a:rPr>
              <a:t>Accepted in </a:t>
            </a:r>
            <a:r>
              <a:rPr lang="en-US" sz="1800" i="1" err="1">
                <a:latin typeface="Times New Roman"/>
                <a:cs typeface="Times New Roman"/>
              </a:rPr>
              <a:t>ShapeMI</a:t>
            </a:r>
            <a:r>
              <a:rPr lang="en-US" sz="1800" i="1">
                <a:latin typeface="Times New Roman"/>
                <a:cs typeface="Times New Roman"/>
              </a:rPr>
              <a:t> 2023 Workshop at MICCAI 2023, Vancouver</a:t>
            </a:r>
          </a:p>
          <a:p>
            <a:pPr indent="-228600" algn="l">
              <a:buFont typeface="Arial" panose="020B0604020202020204" pitchFamily="34" charset="0"/>
              <a:buChar char="•"/>
            </a:pPr>
            <a:endParaRPr lang="en-US" sz="1800">
              <a:latin typeface="Times New Roman"/>
              <a:cs typeface="Times New Roman"/>
            </a:endParaRPr>
          </a:p>
          <a:p>
            <a:pPr algn="l"/>
            <a:r>
              <a:rPr lang="en-US" sz="1800" b="1">
                <a:latin typeface="Times New Roman"/>
                <a:cs typeface="Times New Roman"/>
              </a:rPr>
              <a:t>Presented by :- Mokshagna Sai Teja Karanam</a:t>
            </a:r>
          </a:p>
        </p:txBody>
      </p:sp>
      <p:pic>
        <p:nvPicPr>
          <p:cNvPr id="5" name="Picture 4" descr="A black and white logo&#10;&#10;Description automatically generated">
            <a:extLst>
              <a:ext uri="{FF2B5EF4-FFF2-40B4-BE49-F238E27FC236}">
                <a16:creationId xmlns:a16="http://schemas.microsoft.com/office/drawing/2014/main" id="{3A155DE9-1D3C-FF42-49D7-FE0841F34D58}"/>
              </a:ext>
            </a:extLst>
          </p:cNvPr>
          <p:cNvPicPr>
            <a:picLocks noChangeAspect="1"/>
          </p:cNvPicPr>
          <p:nvPr/>
        </p:nvPicPr>
        <p:blipFill>
          <a:blip r:embed="rId5"/>
          <a:stretch>
            <a:fillRect/>
          </a:stretch>
        </p:blipFill>
        <p:spPr>
          <a:xfrm>
            <a:off x="11054886" y="6208909"/>
            <a:ext cx="1048713" cy="576958"/>
          </a:xfrm>
          <a:prstGeom prst="rect">
            <a:avLst/>
          </a:prstGeom>
        </p:spPr>
      </p:pic>
      <p:pic>
        <p:nvPicPr>
          <p:cNvPr id="6" name="Picture 5" descr="A black and red text with a red line&#10;&#10;Description automatically generated">
            <a:extLst>
              <a:ext uri="{FF2B5EF4-FFF2-40B4-BE49-F238E27FC236}">
                <a16:creationId xmlns:a16="http://schemas.microsoft.com/office/drawing/2014/main" id="{E1681741-5F8B-719A-4963-84A85F04A1A7}"/>
              </a:ext>
            </a:extLst>
          </p:cNvPr>
          <p:cNvPicPr>
            <a:picLocks noChangeAspect="1"/>
          </p:cNvPicPr>
          <p:nvPr/>
        </p:nvPicPr>
        <p:blipFill>
          <a:blip r:embed="rId6"/>
          <a:stretch>
            <a:fillRect/>
          </a:stretch>
        </p:blipFill>
        <p:spPr>
          <a:xfrm>
            <a:off x="7293582" y="6270446"/>
            <a:ext cx="3713572" cy="543567"/>
          </a:xfrm>
          <a:prstGeom prst="rect">
            <a:avLst/>
          </a:prstGeom>
        </p:spPr>
      </p:pic>
    </p:spTree>
    <p:extLst>
      <p:ext uri="{BB962C8B-B14F-4D97-AF65-F5344CB8AC3E}">
        <p14:creationId xmlns:p14="http://schemas.microsoft.com/office/powerpoint/2010/main" val="3732449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27E14B-7454-24C2-66F4-AF18341B332D}"/>
              </a:ext>
            </a:extLst>
          </p:cNvPr>
          <p:cNvSpPr>
            <a:spLocks noGrp="1"/>
          </p:cNvSpPr>
          <p:nvPr>
            <p:ph idx="1"/>
          </p:nvPr>
        </p:nvSpPr>
        <p:spPr>
          <a:xfrm>
            <a:off x="458694" y="1949450"/>
            <a:ext cx="11274612" cy="446240"/>
          </a:xfrm>
        </p:spPr>
        <p:txBody>
          <a:bodyPr vert="horz" lIns="91440" tIns="45720" rIns="91440" bIns="45720" rtlCol="0" anchor="t">
            <a:normAutofit/>
          </a:bodyPr>
          <a:lstStyle/>
          <a:p>
            <a:r>
              <a:rPr lang="en-US" sz="2000">
                <a:latin typeface="Times New Roman"/>
                <a:cs typeface="Times New Roman"/>
              </a:rPr>
              <a:t>Inference pipelines of a state-of-the-art PDM</a:t>
            </a:r>
          </a:p>
        </p:txBody>
      </p:sp>
      <p:pic>
        <p:nvPicPr>
          <p:cNvPr id="5" name="Picture 4" descr="A picture containing text&#10;&#10;Description automatically generated">
            <a:extLst>
              <a:ext uri="{FF2B5EF4-FFF2-40B4-BE49-F238E27FC236}">
                <a16:creationId xmlns:a16="http://schemas.microsoft.com/office/drawing/2014/main" id="{A7733E6B-AEB0-BFC8-E915-3EE09937CE44}"/>
              </a:ext>
            </a:extLst>
          </p:cNvPr>
          <p:cNvPicPr>
            <a:picLocks noChangeAspect="1"/>
          </p:cNvPicPr>
          <p:nvPr/>
        </p:nvPicPr>
        <p:blipFill>
          <a:blip r:embed="rId3"/>
          <a:stretch>
            <a:fillRect/>
          </a:stretch>
        </p:blipFill>
        <p:spPr>
          <a:xfrm>
            <a:off x="493623" y="2928946"/>
            <a:ext cx="1346116" cy="1542104"/>
          </a:xfrm>
          <a:prstGeom prst="rect">
            <a:avLst/>
          </a:prstGeom>
        </p:spPr>
      </p:pic>
      <p:pic>
        <p:nvPicPr>
          <p:cNvPr id="7" name="Picture 6" descr="A x-ray of a knee joint&#10;&#10;Description automatically generated">
            <a:extLst>
              <a:ext uri="{FF2B5EF4-FFF2-40B4-BE49-F238E27FC236}">
                <a16:creationId xmlns:a16="http://schemas.microsoft.com/office/drawing/2014/main" id="{B8C8DCDD-CBC1-42D7-C29E-615BC1B8212C}"/>
              </a:ext>
            </a:extLst>
          </p:cNvPr>
          <p:cNvPicPr>
            <a:picLocks noChangeAspect="1"/>
          </p:cNvPicPr>
          <p:nvPr/>
        </p:nvPicPr>
        <p:blipFill>
          <a:blip r:embed="rId4"/>
          <a:stretch>
            <a:fillRect/>
          </a:stretch>
        </p:blipFill>
        <p:spPr>
          <a:xfrm>
            <a:off x="324655" y="3065756"/>
            <a:ext cx="1564348" cy="1405426"/>
          </a:xfrm>
          <a:prstGeom prst="rect">
            <a:avLst/>
          </a:prstGeom>
        </p:spPr>
      </p:pic>
      <p:sp>
        <p:nvSpPr>
          <p:cNvPr id="8" name="Cube 7">
            <a:extLst>
              <a:ext uri="{FF2B5EF4-FFF2-40B4-BE49-F238E27FC236}">
                <a16:creationId xmlns:a16="http://schemas.microsoft.com/office/drawing/2014/main" id="{19D1F783-364D-415E-32D0-7C36C5A0F7CA}"/>
              </a:ext>
            </a:extLst>
          </p:cNvPr>
          <p:cNvSpPr/>
          <p:nvPr/>
        </p:nvSpPr>
        <p:spPr>
          <a:xfrm>
            <a:off x="191104" y="2725783"/>
            <a:ext cx="1892661" cy="2152951"/>
          </a:xfrm>
          <a:prstGeom prst="cub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CD980B-AEDD-F0B6-A4BB-ED4910873979}"/>
              </a:ext>
            </a:extLst>
          </p:cNvPr>
          <p:cNvSpPr/>
          <p:nvPr/>
        </p:nvSpPr>
        <p:spPr>
          <a:xfrm>
            <a:off x="2272454" y="3287000"/>
            <a:ext cx="2012647" cy="787158"/>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Times New Roman"/>
                <a:cs typeface="Times New Roman"/>
              </a:rPr>
              <a:t>Pre-processing</a:t>
            </a:r>
          </a:p>
        </p:txBody>
      </p:sp>
      <p:sp>
        <p:nvSpPr>
          <p:cNvPr id="12" name="Rectangle 11">
            <a:extLst>
              <a:ext uri="{FF2B5EF4-FFF2-40B4-BE49-F238E27FC236}">
                <a16:creationId xmlns:a16="http://schemas.microsoft.com/office/drawing/2014/main" id="{55652008-2508-E688-A02B-6F4E54BED7AC}"/>
              </a:ext>
            </a:extLst>
          </p:cNvPr>
          <p:cNvSpPr/>
          <p:nvPr/>
        </p:nvSpPr>
        <p:spPr>
          <a:xfrm>
            <a:off x="4664408" y="3190239"/>
            <a:ext cx="2169885" cy="1029062"/>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Times New Roman"/>
                <a:cs typeface="Times New Roman"/>
              </a:rPr>
              <a:t>PDM Optimization</a:t>
            </a:r>
          </a:p>
        </p:txBody>
      </p:sp>
      <p:pic>
        <p:nvPicPr>
          <p:cNvPr id="15" name="Picture 14" descr="Background pattern&#10;&#10;Description automatically generated">
            <a:extLst>
              <a:ext uri="{FF2B5EF4-FFF2-40B4-BE49-F238E27FC236}">
                <a16:creationId xmlns:a16="http://schemas.microsoft.com/office/drawing/2014/main" id="{89BCF351-2672-4597-D2F3-185282E7A8F0}"/>
              </a:ext>
            </a:extLst>
          </p:cNvPr>
          <p:cNvPicPr>
            <a:picLocks noChangeAspect="1"/>
          </p:cNvPicPr>
          <p:nvPr/>
        </p:nvPicPr>
        <p:blipFill>
          <a:blip r:embed="rId5"/>
          <a:stretch>
            <a:fillRect/>
          </a:stretch>
        </p:blipFill>
        <p:spPr>
          <a:xfrm>
            <a:off x="7074922" y="2630899"/>
            <a:ext cx="1961440" cy="2084838"/>
          </a:xfrm>
          <a:prstGeom prst="rect">
            <a:avLst/>
          </a:prstGeom>
        </p:spPr>
      </p:pic>
      <p:sp>
        <p:nvSpPr>
          <p:cNvPr id="35" name="TextBox 34">
            <a:extLst>
              <a:ext uri="{FF2B5EF4-FFF2-40B4-BE49-F238E27FC236}">
                <a16:creationId xmlns:a16="http://schemas.microsoft.com/office/drawing/2014/main" id="{78C37F1A-F8EA-1AA2-60B0-FA606083ACEC}"/>
              </a:ext>
            </a:extLst>
          </p:cNvPr>
          <p:cNvSpPr txBox="1"/>
          <p:nvPr/>
        </p:nvSpPr>
        <p:spPr>
          <a:xfrm>
            <a:off x="1777768" y="6486330"/>
            <a:ext cx="839171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latin typeface="Avenir Next LT Pro"/>
              </a:rPr>
              <a:t>[*] Bhalodia, </a:t>
            </a:r>
            <a:r>
              <a:rPr lang="en-US" sz="1100" i="1" err="1">
                <a:latin typeface="Avenir Next LT Pro"/>
              </a:rPr>
              <a:t>Riddish</a:t>
            </a:r>
            <a:r>
              <a:rPr lang="en-US" sz="1100" i="1">
                <a:latin typeface="Avenir Next LT Pro"/>
              </a:rPr>
              <a:t>, et al. "</a:t>
            </a:r>
            <a:r>
              <a:rPr lang="en-US" sz="1100" i="1" err="1">
                <a:latin typeface="Avenir Next LT Pro"/>
              </a:rPr>
              <a:t>Deepssm</a:t>
            </a:r>
            <a:r>
              <a:rPr lang="en-US" sz="1100" i="1">
                <a:latin typeface="Avenir Next LT Pro"/>
              </a:rPr>
              <a:t>: A blueprint for image-to-shape deep learning models."</a:t>
            </a:r>
            <a:r>
              <a:rPr lang="en-US" sz="1100">
                <a:latin typeface="Avenir Next LT Pro"/>
              </a:rPr>
              <a:t> </a:t>
            </a:r>
            <a:r>
              <a:rPr lang="en-US" sz="1100" i="1" err="1">
                <a:latin typeface="Avenir Next LT Pro"/>
              </a:rPr>
              <a:t>arXiv</a:t>
            </a:r>
            <a:r>
              <a:rPr lang="en-US" sz="1100" i="1">
                <a:latin typeface="Avenir Next LT Pro"/>
              </a:rPr>
              <a:t> preprint arXiv:2110.07152 (2022)</a:t>
            </a:r>
            <a:r>
              <a:rPr lang="en-US" sz="1100">
                <a:latin typeface="Avenir Next LT Pro"/>
              </a:rPr>
              <a:t>.</a:t>
            </a:r>
          </a:p>
        </p:txBody>
      </p:sp>
      <p:sp>
        <p:nvSpPr>
          <p:cNvPr id="39" name="Title 1">
            <a:extLst>
              <a:ext uri="{FF2B5EF4-FFF2-40B4-BE49-F238E27FC236}">
                <a16:creationId xmlns:a16="http://schemas.microsoft.com/office/drawing/2014/main" id="{FAB6890B-376B-F253-082A-704F90CB41FA}"/>
              </a:ext>
            </a:extLst>
          </p:cNvPr>
          <p:cNvSpPr>
            <a:spLocks noGrp="1"/>
          </p:cNvSpPr>
          <p:nvPr>
            <p:ph type="title"/>
          </p:nvPr>
        </p:nvSpPr>
        <p:spPr>
          <a:xfrm>
            <a:off x="458694" y="365760"/>
            <a:ext cx="10895106" cy="1325563"/>
          </a:xfrm>
        </p:spPr>
        <p:txBody>
          <a:bodyPr>
            <a:normAutofit/>
          </a:bodyPr>
          <a:lstStyle/>
          <a:p>
            <a:r>
              <a:rPr lang="en-US" sz="3300">
                <a:latin typeface="Times New Roman"/>
                <a:cs typeface="Sabon Next LT"/>
              </a:rPr>
              <a:t>Traditional SSM</a:t>
            </a:r>
          </a:p>
        </p:txBody>
      </p:sp>
      <p:sp>
        <p:nvSpPr>
          <p:cNvPr id="4" name="Arrow: Right 3">
            <a:extLst>
              <a:ext uri="{FF2B5EF4-FFF2-40B4-BE49-F238E27FC236}">
                <a16:creationId xmlns:a16="http://schemas.microsoft.com/office/drawing/2014/main" id="{E200DCBF-C61D-D029-DC48-BAE286C9E8E7}"/>
              </a:ext>
            </a:extLst>
          </p:cNvPr>
          <p:cNvSpPr/>
          <p:nvPr/>
        </p:nvSpPr>
        <p:spPr>
          <a:xfrm>
            <a:off x="4314639" y="3616475"/>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5FB5D308-ACCC-BD31-CFC1-F85B225D6682}"/>
              </a:ext>
            </a:extLst>
          </p:cNvPr>
          <p:cNvSpPr/>
          <p:nvPr/>
        </p:nvSpPr>
        <p:spPr>
          <a:xfrm>
            <a:off x="6862029" y="3592283"/>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04DAB3C8-21F7-3172-A0F1-1CB70877C469}"/>
              </a:ext>
            </a:extLst>
          </p:cNvPr>
          <p:cNvSpPr/>
          <p:nvPr/>
        </p:nvSpPr>
        <p:spPr>
          <a:xfrm>
            <a:off x="1915749" y="3616473"/>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784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27E14B-7454-24C2-66F4-AF18341B332D}"/>
              </a:ext>
            </a:extLst>
          </p:cNvPr>
          <p:cNvSpPr>
            <a:spLocks noGrp="1"/>
          </p:cNvSpPr>
          <p:nvPr>
            <p:ph idx="1"/>
          </p:nvPr>
        </p:nvSpPr>
        <p:spPr>
          <a:xfrm>
            <a:off x="458694" y="1949450"/>
            <a:ext cx="11274612" cy="446240"/>
          </a:xfrm>
        </p:spPr>
        <p:txBody>
          <a:bodyPr vert="horz" lIns="91440" tIns="45720" rIns="91440" bIns="45720" rtlCol="0" anchor="t">
            <a:normAutofit/>
          </a:bodyPr>
          <a:lstStyle/>
          <a:p>
            <a:r>
              <a:rPr lang="en-US" sz="2000">
                <a:latin typeface="Times New Roman"/>
                <a:cs typeface="Times New Roman"/>
              </a:rPr>
              <a:t>Inference pipelines of a state-of-the-art PDM</a:t>
            </a:r>
          </a:p>
        </p:txBody>
      </p:sp>
      <p:pic>
        <p:nvPicPr>
          <p:cNvPr id="5" name="Picture 4" descr="A picture containing text&#10;&#10;Description automatically generated">
            <a:extLst>
              <a:ext uri="{FF2B5EF4-FFF2-40B4-BE49-F238E27FC236}">
                <a16:creationId xmlns:a16="http://schemas.microsoft.com/office/drawing/2014/main" id="{A7733E6B-AEB0-BFC8-E915-3EE09937CE44}"/>
              </a:ext>
            </a:extLst>
          </p:cNvPr>
          <p:cNvPicPr>
            <a:picLocks noChangeAspect="1"/>
          </p:cNvPicPr>
          <p:nvPr/>
        </p:nvPicPr>
        <p:blipFill>
          <a:blip r:embed="rId3"/>
          <a:stretch>
            <a:fillRect/>
          </a:stretch>
        </p:blipFill>
        <p:spPr>
          <a:xfrm>
            <a:off x="493623" y="2928946"/>
            <a:ext cx="1346116" cy="1542104"/>
          </a:xfrm>
          <a:prstGeom prst="rect">
            <a:avLst/>
          </a:prstGeom>
        </p:spPr>
      </p:pic>
      <p:pic>
        <p:nvPicPr>
          <p:cNvPr id="7" name="Picture 6" descr="A x-ray of a knee joint&#10;&#10;Description automatically generated">
            <a:extLst>
              <a:ext uri="{FF2B5EF4-FFF2-40B4-BE49-F238E27FC236}">
                <a16:creationId xmlns:a16="http://schemas.microsoft.com/office/drawing/2014/main" id="{B8C8DCDD-CBC1-42D7-C29E-615BC1B8212C}"/>
              </a:ext>
            </a:extLst>
          </p:cNvPr>
          <p:cNvPicPr>
            <a:picLocks noChangeAspect="1"/>
          </p:cNvPicPr>
          <p:nvPr/>
        </p:nvPicPr>
        <p:blipFill>
          <a:blip r:embed="rId4"/>
          <a:stretch>
            <a:fillRect/>
          </a:stretch>
        </p:blipFill>
        <p:spPr>
          <a:xfrm>
            <a:off x="324655" y="3065756"/>
            <a:ext cx="1564348" cy="1405426"/>
          </a:xfrm>
          <a:prstGeom prst="rect">
            <a:avLst/>
          </a:prstGeom>
        </p:spPr>
      </p:pic>
      <p:sp>
        <p:nvSpPr>
          <p:cNvPr id="8" name="Cube 7">
            <a:extLst>
              <a:ext uri="{FF2B5EF4-FFF2-40B4-BE49-F238E27FC236}">
                <a16:creationId xmlns:a16="http://schemas.microsoft.com/office/drawing/2014/main" id="{19D1F783-364D-415E-32D0-7C36C5A0F7CA}"/>
              </a:ext>
            </a:extLst>
          </p:cNvPr>
          <p:cNvSpPr/>
          <p:nvPr/>
        </p:nvSpPr>
        <p:spPr>
          <a:xfrm>
            <a:off x="191104" y="2725783"/>
            <a:ext cx="1892661" cy="2152951"/>
          </a:xfrm>
          <a:prstGeom prst="cub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CD980B-AEDD-F0B6-A4BB-ED4910873979}"/>
              </a:ext>
            </a:extLst>
          </p:cNvPr>
          <p:cNvSpPr/>
          <p:nvPr/>
        </p:nvSpPr>
        <p:spPr>
          <a:xfrm>
            <a:off x="2272454" y="3287000"/>
            <a:ext cx="2012647" cy="787158"/>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Times New Roman"/>
                <a:cs typeface="Times New Roman"/>
              </a:rPr>
              <a:t>Pre-processing</a:t>
            </a:r>
          </a:p>
        </p:txBody>
      </p:sp>
      <p:sp>
        <p:nvSpPr>
          <p:cNvPr id="12" name="Rectangle 11">
            <a:extLst>
              <a:ext uri="{FF2B5EF4-FFF2-40B4-BE49-F238E27FC236}">
                <a16:creationId xmlns:a16="http://schemas.microsoft.com/office/drawing/2014/main" id="{55652008-2508-E688-A02B-6F4E54BED7AC}"/>
              </a:ext>
            </a:extLst>
          </p:cNvPr>
          <p:cNvSpPr/>
          <p:nvPr/>
        </p:nvSpPr>
        <p:spPr>
          <a:xfrm>
            <a:off x="4664408" y="3190239"/>
            <a:ext cx="2169885" cy="1029062"/>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Times New Roman"/>
                <a:cs typeface="Times New Roman"/>
              </a:rPr>
              <a:t>PDM Optimization</a:t>
            </a:r>
          </a:p>
        </p:txBody>
      </p:sp>
      <p:pic>
        <p:nvPicPr>
          <p:cNvPr id="15" name="Picture 14" descr="Background pattern&#10;&#10;Description automatically generated">
            <a:extLst>
              <a:ext uri="{FF2B5EF4-FFF2-40B4-BE49-F238E27FC236}">
                <a16:creationId xmlns:a16="http://schemas.microsoft.com/office/drawing/2014/main" id="{89BCF351-2672-4597-D2F3-185282E7A8F0}"/>
              </a:ext>
            </a:extLst>
          </p:cNvPr>
          <p:cNvPicPr>
            <a:picLocks noChangeAspect="1"/>
          </p:cNvPicPr>
          <p:nvPr/>
        </p:nvPicPr>
        <p:blipFill>
          <a:blip r:embed="rId5"/>
          <a:stretch>
            <a:fillRect/>
          </a:stretch>
        </p:blipFill>
        <p:spPr>
          <a:xfrm>
            <a:off x="7074922" y="2630899"/>
            <a:ext cx="1961440" cy="2084838"/>
          </a:xfrm>
          <a:prstGeom prst="rect">
            <a:avLst/>
          </a:prstGeom>
        </p:spPr>
      </p:pic>
      <p:sp>
        <p:nvSpPr>
          <p:cNvPr id="17" name="Rectangle 16">
            <a:extLst>
              <a:ext uri="{FF2B5EF4-FFF2-40B4-BE49-F238E27FC236}">
                <a16:creationId xmlns:a16="http://schemas.microsoft.com/office/drawing/2014/main" id="{3732629B-0805-2AA4-AFC9-67A3FAD95B06}"/>
              </a:ext>
            </a:extLst>
          </p:cNvPr>
          <p:cNvSpPr/>
          <p:nvPr/>
        </p:nvSpPr>
        <p:spPr>
          <a:xfrm>
            <a:off x="9103789" y="3383762"/>
            <a:ext cx="1879599" cy="787158"/>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Times New Roman"/>
                <a:cs typeface="Times New Roman"/>
              </a:rPr>
              <a:t>Post-Processing</a:t>
            </a:r>
          </a:p>
        </p:txBody>
      </p:sp>
      <p:sp>
        <p:nvSpPr>
          <p:cNvPr id="19" name="Rectangle 18">
            <a:extLst>
              <a:ext uri="{FF2B5EF4-FFF2-40B4-BE49-F238E27FC236}">
                <a16:creationId xmlns:a16="http://schemas.microsoft.com/office/drawing/2014/main" id="{6E29883B-3232-A84F-D483-FDD5FA154567}"/>
              </a:ext>
            </a:extLst>
          </p:cNvPr>
          <p:cNvSpPr/>
          <p:nvPr/>
        </p:nvSpPr>
        <p:spPr>
          <a:xfrm>
            <a:off x="11369040" y="3234750"/>
            <a:ext cx="139337" cy="10101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A8B8A0B2-3942-2287-C1FF-D56D1569C7E6}"/>
              </a:ext>
            </a:extLst>
          </p:cNvPr>
          <p:cNvCxnSpPr/>
          <p:nvPr/>
        </p:nvCxnSpPr>
        <p:spPr>
          <a:xfrm flipV="1">
            <a:off x="11373970" y="3353970"/>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B50EE5-8796-C88E-B121-7EAD0D594407}"/>
              </a:ext>
            </a:extLst>
          </p:cNvPr>
          <p:cNvCxnSpPr>
            <a:cxnSpLocks/>
          </p:cNvCxnSpPr>
          <p:nvPr/>
        </p:nvCxnSpPr>
        <p:spPr>
          <a:xfrm flipV="1">
            <a:off x="11369615" y="3488952"/>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405BDEC-DC1D-3495-2AFF-EAB5A7DEFFE9}"/>
              </a:ext>
            </a:extLst>
          </p:cNvPr>
          <p:cNvCxnSpPr>
            <a:cxnSpLocks/>
          </p:cNvCxnSpPr>
          <p:nvPr/>
        </p:nvCxnSpPr>
        <p:spPr>
          <a:xfrm flipV="1">
            <a:off x="11373969" y="3623934"/>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1C2C1AC-4E09-5AE4-CB0B-1FAD15AB8463}"/>
              </a:ext>
            </a:extLst>
          </p:cNvPr>
          <p:cNvCxnSpPr>
            <a:cxnSpLocks/>
          </p:cNvCxnSpPr>
          <p:nvPr/>
        </p:nvCxnSpPr>
        <p:spPr>
          <a:xfrm flipV="1">
            <a:off x="11378323" y="3750207"/>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5E86DD5-883B-73EF-CCF9-629609EAF627}"/>
              </a:ext>
            </a:extLst>
          </p:cNvPr>
          <p:cNvCxnSpPr>
            <a:cxnSpLocks/>
          </p:cNvCxnSpPr>
          <p:nvPr/>
        </p:nvCxnSpPr>
        <p:spPr>
          <a:xfrm flipV="1">
            <a:off x="11373968" y="3885189"/>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58148C7-CE89-552D-B438-68236EFBDFC8}"/>
              </a:ext>
            </a:extLst>
          </p:cNvPr>
          <p:cNvCxnSpPr>
            <a:cxnSpLocks/>
          </p:cNvCxnSpPr>
          <p:nvPr/>
        </p:nvCxnSpPr>
        <p:spPr>
          <a:xfrm flipV="1">
            <a:off x="11378323" y="4020174"/>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3327814-6079-297A-4ABB-4243681A0394}"/>
              </a:ext>
            </a:extLst>
          </p:cNvPr>
          <p:cNvCxnSpPr>
            <a:cxnSpLocks/>
          </p:cNvCxnSpPr>
          <p:nvPr/>
        </p:nvCxnSpPr>
        <p:spPr>
          <a:xfrm flipV="1">
            <a:off x="11369614" y="4133384"/>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8C37F1A-F8EA-1AA2-60B0-FA606083ACEC}"/>
              </a:ext>
            </a:extLst>
          </p:cNvPr>
          <p:cNvSpPr txBox="1"/>
          <p:nvPr/>
        </p:nvSpPr>
        <p:spPr>
          <a:xfrm>
            <a:off x="1777768" y="6486330"/>
            <a:ext cx="839171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latin typeface="Avenir Next LT Pro"/>
              </a:rPr>
              <a:t>[*] Bhalodia, </a:t>
            </a:r>
            <a:r>
              <a:rPr lang="en-US" sz="1100" i="1" err="1">
                <a:latin typeface="Avenir Next LT Pro"/>
              </a:rPr>
              <a:t>Riddish</a:t>
            </a:r>
            <a:r>
              <a:rPr lang="en-US" sz="1100" i="1">
                <a:latin typeface="Avenir Next LT Pro"/>
              </a:rPr>
              <a:t>, et al. "</a:t>
            </a:r>
            <a:r>
              <a:rPr lang="en-US" sz="1100" i="1" err="1">
                <a:latin typeface="Avenir Next LT Pro"/>
              </a:rPr>
              <a:t>Deepssm</a:t>
            </a:r>
            <a:r>
              <a:rPr lang="en-US" sz="1100" i="1">
                <a:latin typeface="Avenir Next LT Pro"/>
              </a:rPr>
              <a:t>: A blueprint for image-to-shape deep learning models."</a:t>
            </a:r>
            <a:r>
              <a:rPr lang="en-US" sz="1100">
                <a:latin typeface="Avenir Next LT Pro"/>
              </a:rPr>
              <a:t> </a:t>
            </a:r>
            <a:r>
              <a:rPr lang="en-US" sz="1100" i="1" err="1">
                <a:latin typeface="Avenir Next LT Pro"/>
              </a:rPr>
              <a:t>arXiv</a:t>
            </a:r>
            <a:r>
              <a:rPr lang="en-US" sz="1100" i="1">
                <a:latin typeface="Avenir Next LT Pro"/>
              </a:rPr>
              <a:t> preprint arXiv:2110.07152 (2022)</a:t>
            </a:r>
            <a:r>
              <a:rPr lang="en-US" sz="1100">
                <a:latin typeface="Avenir Next LT Pro"/>
              </a:rPr>
              <a:t>.</a:t>
            </a:r>
          </a:p>
        </p:txBody>
      </p:sp>
      <p:sp>
        <p:nvSpPr>
          <p:cNvPr id="39" name="Title 1">
            <a:extLst>
              <a:ext uri="{FF2B5EF4-FFF2-40B4-BE49-F238E27FC236}">
                <a16:creationId xmlns:a16="http://schemas.microsoft.com/office/drawing/2014/main" id="{FAB6890B-376B-F253-082A-704F90CB41FA}"/>
              </a:ext>
            </a:extLst>
          </p:cNvPr>
          <p:cNvSpPr>
            <a:spLocks noGrp="1"/>
          </p:cNvSpPr>
          <p:nvPr>
            <p:ph type="title"/>
          </p:nvPr>
        </p:nvSpPr>
        <p:spPr>
          <a:xfrm>
            <a:off x="458694" y="365760"/>
            <a:ext cx="10895106" cy="1325563"/>
          </a:xfrm>
        </p:spPr>
        <p:txBody>
          <a:bodyPr>
            <a:normAutofit/>
          </a:bodyPr>
          <a:lstStyle/>
          <a:p>
            <a:r>
              <a:rPr lang="en-US" sz="3300">
                <a:latin typeface="Times New Roman"/>
                <a:cs typeface="Sabon Next LT"/>
              </a:rPr>
              <a:t>Traditional SSM</a:t>
            </a:r>
          </a:p>
        </p:txBody>
      </p:sp>
      <p:sp>
        <p:nvSpPr>
          <p:cNvPr id="4" name="Arrow: Right 3">
            <a:extLst>
              <a:ext uri="{FF2B5EF4-FFF2-40B4-BE49-F238E27FC236}">
                <a16:creationId xmlns:a16="http://schemas.microsoft.com/office/drawing/2014/main" id="{E200DCBF-C61D-D029-DC48-BAE286C9E8E7}"/>
              </a:ext>
            </a:extLst>
          </p:cNvPr>
          <p:cNvSpPr/>
          <p:nvPr/>
        </p:nvSpPr>
        <p:spPr>
          <a:xfrm>
            <a:off x="4314639" y="3616475"/>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5FB5D308-ACCC-BD31-CFC1-F85B225D6682}"/>
              </a:ext>
            </a:extLst>
          </p:cNvPr>
          <p:cNvSpPr/>
          <p:nvPr/>
        </p:nvSpPr>
        <p:spPr>
          <a:xfrm>
            <a:off x="6862029" y="3592283"/>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3B4871F7-2310-4621-43A2-F46264207AF1}"/>
              </a:ext>
            </a:extLst>
          </p:cNvPr>
          <p:cNvSpPr/>
          <p:nvPr/>
        </p:nvSpPr>
        <p:spPr>
          <a:xfrm>
            <a:off x="8758965" y="3592284"/>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04DAB3C8-21F7-3172-A0F1-1CB70877C469}"/>
              </a:ext>
            </a:extLst>
          </p:cNvPr>
          <p:cNvSpPr/>
          <p:nvPr/>
        </p:nvSpPr>
        <p:spPr>
          <a:xfrm>
            <a:off x="1915749" y="3616473"/>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6230814C-A6FF-1E8C-4EFC-AC572D8EE75F}"/>
              </a:ext>
            </a:extLst>
          </p:cNvPr>
          <p:cNvSpPr/>
          <p:nvPr/>
        </p:nvSpPr>
        <p:spPr>
          <a:xfrm>
            <a:off x="10998600" y="3616473"/>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AA3EDC2-769B-2CC1-802D-7DED81441CFB}"/>
              </a:ext>
            </a:extLst>
          </p:cNvPr>
          <p:cNvSpPr txBox="1"/>
          <p:nvPr/>
        </p:nvSpPr>
        <p:spPr>
          <a:xfrm>
            <a:off x="10968928" y="4312194"/>
            <a:ext cx="12216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Times New Roman"/>
                <a:cs typeface="Times New Roman"/>
              </a:rPr>
              <a:t>Shape descriptor</a:t>
            </a:r>
            <a:endParaRPr lang="en-US"/>
          </a:p>
        </p:txBody>
      </p:sp>
    </p:spTree>
    <p:extLst>
      <p:ext uri="{BB962C8B-B14F-4D97-AF65-F5344CB8AC3E}">
        <p14:creationId xmlns:p14="http://schemas.microsoft.com/office/powerpoint/2010/main" val="1792810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27E14B-7454-24C2-66F4-AF18341B332D}"/>
              </a:ext>
            </a:extLst>
          </p:cNvPr>
          <p:cNvSpPr>
            <a:spLocks noGrp="1"/>
          </p:cNvSpPr>
          <p:nvPr>
            <p:ph idx="1"/>
          </p:nvPr>
        </p:nvSpPr>
        <p:spPr>
          <a:xfrm>
            <a:off x="458694" y="1949450"/>
            <a:ext cx="11274612" cy="446240"/>
          </a:xfrm>
        </p:spPr>
        <p:txBody>
          <a:bodyPr vert="horz" lIns="91440" tIns="45720" rIns="91440" bIns="45720" rtlCol="0" anchor="t">
            <a:normAutofit/>
          </a:bodyPr>
          <a:lstStyle/>
          <a:p>
            <a:r>
              <a:rPr lang="en-US" sz="2000">
                <a:latin typeface="Times New Roman"/>
                <a:cs typeface="Times New Roman"/>
              </a:rPr>
              <a:t>Using Deep Learning methods</a:t>
            </a:r>
          </a:p>
        </p:txBody>
      </p:sp>
      <p:sp>
        <p:nvSpPr>
          <p:cNvPr id="35" name="TextBox 34">
            <a:extLst>
              <a:ext uri="{FF2B5EF4-FFF2-40B4-BE49-F238E27FC236}">
                <a16:creationId xmlns:a16="http://schemas.microsoft.com/office/drawing/2014/main" id="{78C37F1A-F8EA-1AA2-60B0-FA606083ACEC}"/>
              </a:ext>
            </a:extLst>
          </p:cNvPr>
          <p:cNvSpPr txBox="1"/>
          <p:nvPr/>
        </p:nvSpPr>
        <p:spPr>
          <a:xfrm>
            <a:off x="1763657" y="6495737"/>
            <a:ext cx="8880900" cy="261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latin typeface="Avenir Next LT Pro"/>
              </a:rPr>
              <a:t>[*] Bhalodia, </a:t>
            </a:r>
            <a:r>
              <a:rPr lang="en-US" sz="1100" i="1" err="1">
                <a:latin typeface="Avenir Next LT Pro"/>
              </a:rPr>
              <a:t>Riddish</a:t>
            </a:r>
            <a:r>
              <a:rPr lang="en-US" sz="1100" i="1">
                <a:latin typeface="Avenir Next LT Pro"/>
              </a:rPr>
              <a:t>, et al. "</a:t>
            </a:r>
            <a:r>
              <a:rPr lang="en-US" sz="1100" i="1" err="1">
                <a:latin typeface="Avenir Next LT Pro"/>
              </a:rPr>
              <a:t>Deepssm</a:t>
            </a:r>
            <a:r>
              <a:rPr lang="en-US" sz="1100" i="1">
                <a:latin typeface="Avenir Next LT Pro"/>
              </a:rPr>
              <a:t>: A blueprint for image-to-shape deep learning models."</a:t>
            </a:r>
            <a:r>
              <a:rPr lang="en-US" sz="1100">
                <a:latin typeface="Avenir Next LT Pro"/>
              </a:rPr>
              <a:t> </a:t>
            </a:r>
            <a:r>
              <a:rPr lang="en-US" sz="1100" i="1" err="1">
                <a:latin typeface="Avenir Next LT Pro"/>
              </a:rPr>
              <a:t>arXiv</a:t>
            </a:r>
            <a:r>
              <a:rPr lang="en-US" sz="1100" i="1">
                <a:latin typeface="Avenir Next LT Pro"/>
              </a:rPr>
              <a:t> preprint arXiv:2110.07152 (2022)</a:t>
            </a:r>
            <a:r>
              <a:rPr lang="en-US" sz="1100">
                <a:latin typeface="Avenir Next LT Pro"/>
              </a:rPr>
              <a:t>.</a:t>
            </a:r>
          </a:p>
        </p:txBody>
      </p:sp>
      <p:sp>
        <p:nvSpPr>
          <p:cNvPr id="39" name="Title 1">
            <a:extLst>
              <a:ext uri="{FF2B5EF4-FFF2-40B4-BE49-F238E27FC236}">
                <a16:creationId xmlns:a16="http://schemas.microsoft.com/office/drawing/2014/main" id="{FAB6890B-376B-F253-082A-704F90CB41FA}"/>
              </a:ext>
            </a:extLst>
          </p:cNvPr>
          <p:cNvSpPr>
            <a:spLocks noGrp="1"/>
          </p:cNvSpPr>
          <p:nvPr>
            <p:ph type="title"/>
          </p:nvPr>
        </p:nvSpPr>
        <p:spPr>
          <a:xfrm>
            <a:off x="458694" y="365760"/>
            <a:ext cx="10895106" cy="1325563"/>
          </a:xfrm>
        </p:spPr>
        <p:txBody>
          <a:bodyPr>
            <a:normAutofit/>
          </a:bodyPr>
          <a:lstStyle/>
          <a:p>
            <a:r>
              <a:rPr lang="en-US" sz="3300">
                <a:latin typeface="Times New Roman"/>
                <a:cs typeface="Sabon Next LT"/>
              </a:rPr>
              <a:t>Deep Learning based SSM (</a:t>
            </a:r>
            <a:r>
              <a:rPr lang="en-US" sz="3300" err="1">
                <a:latin typeface="Times New Roman"/>
                <a:cs typeface="Sabon Next LT"/>
              </a:rPr>
              <a:t>DeepSSM</a:t>
            </a:r>
            <a:r>
              <a:rPr lang="en-US" sz="3300">
                <a:latin typeface="Times New Roman"/>
                <a:cs typeface="Sabon Next LT"/>
              </a:rPr>
              <a:t>)</a:t>
            </a:r>
          </a:p>
        </p:txBody>
      </p:sp>
      <p:sp>
        <p:nvSpPr>
          <p:cNvPr id="30" name="TextBox 29">
            <a:extLst>
              <a:ext uri="{FF2B5EF4-FFF2-40B4-BE49-F238E27FC236}">
                <a16:creationId xmlns:a16="http://schemas.microsoft.com/office/drawing/2014/main" id="{9AA3EDC2-769B-2CC1-802D-7DED81441CFB}"/>
              </a:ext>
            </a:extLst>
          </p:cNvPr>
          <p:cNvSpPr txBox="1"/>
          <p:nvPr/>
        </p:nvSpPr>
        <p:spPr>
          <a:xfrm>
            <a:off x="10968928" y="4312194"/>
            <a:ext cx="12216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Times New Roman"/>
                <a:cs typeface="Times New Roman"/>
              </a:rPr>
              <a:t>Shape descriptor</a:t>
            </a:r>
            <a:endParaRPr lang="en-US"/>
          </a:p>
        </p:txBody>
      </p:sp>
      <p:sp>
        <p:nvSpPr>
          <p:cNvPr id="2" name="Arrow: Bent 1">
            <a:extLst>
              <a:ext uri="{FF2B5EF4-FFF2-40B4-BE49-F238E27FC236}">
                <a16:creationId xmlns:a16="http://schemas.microsoft.com/office/drawing/2014/main" id="{BA354D1F-AA79-B79E-8DB5-4EA31418EDA3}"/>
              </a:ext>
            </a:extLst>
          </p:cNvPr>
          <p:cNvSpPr/>
          <p:nvPr/>
        </p:nvSpPr>
        <p:spPr>
          <a:xfrm rot="10800000" flipH="1">
            <a:off x="929745" y="4881268"/>
            <a:ext cx="1872721" cy="556507"/>
          </a:xfrm>
          <a:prstGeom prst="ben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0F018966-7766-F00E-18FD-E890832266C8}"/>
              </a:ext>
            </a:extLst>
          </p:cNvPr>
          <p:cNvSpPr/>
          <p:nvPr/>
        </p:nvSpPr>
        <p:spPr>
          <a:xfrm>
            <a:off x="2803854" y="4717104"/>
            <a:ext cx="2922048" cy="113523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latin typeface="Times New Roman"/>
                <a:cs typeface="Times New Roman"/>
              </a:rPr>
              <a:t>Train Neural Network (</a:t>
            </a:r>
            <a:r>
              <a:rPr lang="en-US" sz="2400" dirty="0" err="1">
                <a:solidFill>
                  <a:schemeClr val="tx1"/>
                </a:solidFill>
                <a:latin typeface="Times New Roman"/>
                <a:cs typeface="Times New Roman"/>
              </a:rPr>
              <a:t>DeepSSM</a:t>
            </a:r>
            <a:r>
              <a:rPr lang="en-US" sz="2400" dirty="0">
                <a:solidFill>
                  <a:schemeClr val="tx1"/>
                </a:solidFill>
                <a:latin typeface="Times New Roman"/>
                <a:cs typeface="Times New Roman"/>
              </a:rPr>
              <a:t>)</a:t>
            </a:r>
            <a:endParaRPr lang="en-US" sz="2400" dirty="0" err="1">
              <a:solidFill>
                <a:schemeClr val="tx1"/>
              </a:solidFill>
              <a:latin typeface="Times New Roman"/>
              <a:cs typeface="Times New Roman"/>
            </a:endParaRPr>
          </a:p>
        </p:txBody>
      </p:sp>
      <p:sp>
        <p:nvSpPr>
          <p:cNvPr id="11" name="Arrow: Bent-Up 10">
            <a:extLst>
              <a:ext uri="{FF2B5EF4-FFF2-40B4-BE49-F238E27FC236}">
                <a16:creationId xmlns:a16="http://schemas.microsoft.com/office/drawing/2014/main" id="{7BED543E-89CD-3D75-F340-A262B83B2C68}"/>
              </a:ext>
            </a:extLst>
          </p:cNvPr>
          <p:cNvSpPr/>
          <p:nvPr/>
        </p:nvSpPr>
        <p:spPr>
          <a:xfrm>
            <a:off x="5720820" y="4934537"/>
            <a:ext cx="5859226" cy="385704"/>
          </a:xfrm>
          <a:prstGeom prst="ben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10;&#10;Description automatically generated">
            <a:extLst>
              <a:ext uri="{FF2B5EF4-FFF2-40B4-BE49-F238E27FC236}">
                <a16:creationId xmlns:a16="http://schemas.microsoft.com/office/drawing/2014/main" id="{8C1F246E-74C7-35F2-B7C1-0349DDBF7680}"/>
              </a:ext>
            </a:extLst>
          </p:cNvPr>
          <p:cNvPicPr>
            <a:picLocks noChangeAspect="1"/>
          </p:cNvPicPr>
          <p:nvPr/>
        </p:nvPicPr>
        <p:blipFill>
          <a:blip r:embed="rId3"/>
          <a:stretch>
            <a:fillRect/>
          </a:stretch>
        </p:blipFill>
        <p:spPr>
          <a:xfrm>
            <a:off x="493623" y="2928946"/>
            <a:ext cx="1346116" cy="1542104"/>
          </a:xfrm>
          <a:prstGeom prst="rect">
            <a:avLst/>
          </a:prstGeom>
        </p:spPr>
      </p:pic>
      <p:pic>
        <p:nvPicPr>
          <p:cNvPr id="31" name="Picture 30" descr="A x-ray of a knee joint&#10;&#10;Description automatically generated">
            <a:extLst>
              <a:ext uri="{FF2B5EF4-FFF2-40B4-BE49-F238E27FC236}">
                <a16:creationId xmlns:a16="http://schemas.microsoft.com/office/drawing/2014/main" id="{4DFB630E-D640-F3A9-C1EC-E3FFE1D1CAC1}"/>
              </a:ext>
            </a:extLst>
          </p:cNvPr>
          <p:cNvPicPr>
            <a:picLocks noChangeAspect="1"/>
          </p:cNvPicPr>
          <p:nvPr/>
        </p:nvPicPr>
        <p:blipFill>
          <a:blip r:embed="rId4"/>
          <a:stretch>
            <a:fillRect/>
          </a:stretch>
        </p:blipFill>
        <p:spPr>
          <a:xfrm>
            <a:off x="324655" y="3065756"/>
            <a:ext cx="1564348" cy="1405426"/>
          </a:xfrm>
          <a:prstGeom prst="rect">
            <a:avLst/>
          </a:prstGeom>
        </p:spPr>
      </p:pic>
      <p:sp>
        <p:nvSpPr>
          <p:cNvPr id="33" name="Cube 32">
            <a:extLst>
              <a:ext uri="{FF2B5EF4-FFF2-40B4-BE49-F238E27FC236}">
                <a16:creationId xmlns:a16="http://schemas.microsoft.com/office/drawing/2014/main" id="{C1DF1880-D009-8647-9142-E59ADA84D395}"/>
              </a:ext>
            </a:extLst>
          </p:cNvPr>
          <p:cNvSpPr/>
          <p:nvPr/>
        </p:nvSpPr>
        <p:spPr>
          <a:xfrm>
            <a:off x="191104" y="2725783"/>
            <a:ext cx="1892661" cy="2152951"/>
          </a:xfrm>
          <a:prstGeom prst="cub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E350DDA-FA8D-AFBC-CBC4-BAD4F8A828DE}"/>
              </a:ext>
            </a:extLst>
          </p:cNvPr>
          <p:cNvSpPr/>
          <p:nvPr/>
        </p:nvSpPr>
        <p:spPr>
          <a:xfrm>
            <a:off x="2272454" y="3287000"/>
            <a:ext cx="2012647" cy="787158"/>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Times New Roman"/>
                <a:cs typeface="Times New Roman"/>
              </a:rPr>
              <a:t>Pre-processing</a:t>
            </a:r>
          </a:p>
        </p:txBody>
      </p:sp>
      <p:sp>
        <p:nvSpPr>
          <p:cNvPr id="38" name="Rectangle 37">
            <a:extLst>
              <a:ext uri="{FF2B5EF4-FFF2-40B4-BE49-F238E27FC236}">
                <a16:creationId xmlns:a16="http://schemas.microsoft.com/office/drawing/2014/main" id="{B385D516-99EB-135B-4357-44A07E446B90}"/>
              </a:ext>
            </a:extLst>
          </p:cNvPr>
          <p:cNvSpPr/>
          <p:nvPr/>
        </p:nvSpPr>
        <p:spPr>
          <a:xfrm>
            <a:off x="4664408" y="3190239"/>
            <a:ext cx="2169885" cy="1029062"/>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Times New Roman"/>
                <a:cs typeface="Times New Roman"/>
              </a:rPr>
              <a:t>PDM Optimization</a:t>
            </a:r>
          </a:p>
        </p:txBody>
      </p:sp>
      <p:pic>
        <p:nvPicPr>
          <p:cNvPr id="41" name="Picture 40" descr="Background pattern&#10;&#10;Description automatically generated">
            <a:extLst>
              <a:ext uri="{FF2B5EF4-FFF2-40B4-BE49-F238E27FC236}">
                <a16:creationId xmlns:a16="http://schemas.microsoft.com/office/drawing/2014/main" id="{28B407EC-5D69-D9AB-A0A0-4DFC257BAF3F}"/>
              </a:ext>
            </a:extLst>
          </p:cNvPr>
          <p:cNvPicPr>
            <a:picLocks noChangeAspect="1"/>
          </p:cNvPicPr>
          <p:nvPr/>
        </p:nvPicPr>
        <p:blipFill>
          <a:blip r:embed="rId5"/>
          <a:stretch>
            <a:fillRect/>
          </a:stretch>
        </p:blipFill>
        <p:spPr>
          <a:xfrm>
            <a:off x="7074922" y="2630899"/>
            <a:ext cx="1961440" cy="2084838"/>
          </a:xfrm>
          <a:prstGeom prst="rect">
            <a:avLst/>
          </a:prstGeom>
        </p:spPr>
      </p:pic>
      <p:sp>
        <p:nvSpPr>
          <p:cNvPr id="43" name="Rectangle 42">
            <a:extLst>
              <a:ext uri="{FF2B5EF4-FFF2-40B4-BE49-F238E27FC236}">
                <a16:creationId xmlns:a16="http://schemas.microsoft.com/office/drawing/2014/main" id="{28289004-FA07-D378-5FF2-77BD00D84E70}"/>
              </a:ext>
            </a:extLst>
          </p:cNvPr>
          <p:cNvSpPr/>
          <p:nvPr/>
        </p:nvSpPr>
        <p:spPr>
          <a:xfrm>
            <a:off x="9103789" y="3383762"/>
            <a:ext cx="1879599" cy="787158"/>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Times New Roman"/>
                <a:cs typeface="Times New Roman"/>
              </a:rPr>
              <a:t>Post-Processing</a:t>
            </a:r>
          </a:p>
        </p:txBody>
      </p:sp>
      <p:sp>
        <p:nvSpPr>
          <p:cNvPr id="45" name="Rectangle 44">
            <a:extLst>
              <a:ext uri="{FF2B5EF4-FFF2-40B4-BE49-F238E27FC236}">
                <a16:creationId xmlns:a16="http://schemas.microsoft.com/office/drawing/2014/main" id="{268AEFE8-FCA0-9DE9-EA66-E7BFC7D9DEA5}"/>
              </a:ext>
            </a:extLst>
          </p:cNvPr>
          <p:cNvSpPr/>
          <p:nvPr/>
        </p:nvSpPr>
        <p:spPr>
          <a:xfrm>
            <a:off x="11369040" y="3234750"/>
            <a:ext cx="139337" cy="10101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4D3BCFA9-5154-2654-E5EB-A2B3C98BF3CC}"/>
              </a:ext>
            </a:extLst>
          </p:cNvPr>
          <p:cNvCxnSpPr/>
          <p:nvPr/>
        </p:nvCxnSpPr>
        <p:spPr>
          <a:xfrm flipV="1">
            <a:off x="11373970" y="3353970"/>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1600685-14E3-F439-2016-29A5206A105A}"/>
              </a:ext>
            </a:extLst>
          </p:cNvPr>
          <p:cNvCxnSpPr>
            <a:cxnSpLocks/>
          </p:cNvCxnSpPr>
          <p:nvPr/>
        </p:nvCxnSpPr>
        <p:spPr>
          <a:xfrm flipV="1">
            <a:off x="11369615" y="3488952"/>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56B0C9D-0FD8-D9D1-F89D-DC856088D3CA}"/>
              </a:ext>
            </a:extLst>
          </p:cNvPr>
          <p:cNvCxnSpPr>
            <a:cxnSpLocks/>
          </p:cNvCxnSpPr>
          <p:nvPr/>
        </p:nvCxnSpPr>
        <p:spPr>
          <a:xfrm flipV="1">
            <a:off x="11373969" y="3623934"/>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DDB915B-63B1-C0F2-457A-93CA03F4B12F}"/>
              </a:ext>
            </a:extLst>
          </p:cNvPr>
          <p:cNvCxnSpPr>
            <a:cxnSpLocks/>
          </p:cNvCxnSpPr>
          <p:nvPr/>
        </p:nvCxnSpPr>
        <p:spPr>
          <a:xfrm flipV="1">
            <a:off x="11378323" y="3750207"/>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427B438-3042-A4C3-C442-7CA2E596641C}"/>
              </a:ext>
            </a:extLst>
          </p:cNvPr>
          <p:cNvCxnSpPr>
            <a:cxnSpLocks/>
          </p:cNvCxnSpPr>
          <p:nvPr/>
        </p:nvCxnSpPr>
        <p:spPr>
          <a:xfrm flipV="1">
            <a:off x="11373968" y="3885189"/>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0ADD845-944E-ED87-4E5A-6FBB8F4E231E}"/>
              </a:ext>
            </a:extLst>
          </p:cNvPr>
          <p:cNvCxnSpPr>
            <a:cxnSpLocks/>
          </p:cNvCxnSpPr>
          <p:nvPr/>
        </p:nvCxnSpPr>
        <p:spPr>
          <a:xfrm flipV="1">
            <a:off x="11378323" y="4020174"/>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2AAE4E5-58D9-26FD-30E0-2A4E6DDF1315}"/>
              </a:ext>
            </a:extLst>
          </p:cNvPr>
          <p:cNvCxnSpPr>
            <a:cxnSpLocks/>
          </p:cNvCxnSpPr>
          <p:nvPr/>
        </p:nvCxnSpPr>
        <p:spPr>
          <a:xfrm flipV="1">
            <a:off x="11369614" y="4133384"/>
            <a:ext cx="14369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Arrow: Right 60">
            <a:extLst>
              <a:ext uri="{FF2B5EF4-FFF2-40B4-BE49-F238E27FC236}">
                <a16:creationId xmlns:a16="http://schemas.microsoft.com/office/drawing/2014/main" id="{78E56404-9912-54A4-CDA1-21822451F12D}"/>
              </a:ext>
            </a:extLst>
          </p:cNvPr>
          <p:cNvSpPr/>
          <p:nvPr/>
        </p:nvSpPr>
        <p:spPr>
          <a:xfrm>
            <a:off x="4314639" y="3616475"/>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Right 62">
            <a:extLst>
              <a:ext uri="{FF2B5EF4-FFF2-40B4-BE49-F238E27FC236}">
                <a16:creationId xmlns:a16="http://schemas.microsoft.com/office/drawing/2014/main" id="{0E3B097C-93E5-92E0-3900-F54D0DD4E03B}"/>
              </a:ext>
            </a:extLst>
          </p:cNvPr>
          <p:cNvSpPr/>
          <p:nvPr/>
        </p:nvSpPr>
        <p:spPr>
          <a:xfrm>
            <a:off x="6862029" y="3592283"/>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Right 64">
            <a:extLst>
              <a:ext uri="{FF2B5EF4-FFF2-40B4-BE49-F238E27FC236}">
                <a16:creationId xmlns:a16="http://schemas.microsoft.com/office/drawing/2014/main" id="{4116917E-61F9-D879-8E38-C0DC6D045DA3}"/>
              </a:ext>
            </a:extLst>
          </p:cNvPr>
          <p:cNvSpPr/>
          <p:nvPr/>
        </p:nvSpPr>
        <p:spPr>
          <a:xfrm>
            <a:off x="8758965" y="3592284"/>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697038B4-645B-6806-D263-35C8C0C84390}"/>
              </a:ext>
            </a:extLst>
          </p:cNvPr>
          <p:cNvSpPr/>
          <p:nvPr/>
        </p:nvSpPr>
        <p:spPr>
          <a:xfrm>
            <a:off x="1915749" y="3616473"/>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Right 68">
            <a:extLst>
              <a:ext uri="{FF2B5EF4-FFF2-40B4-BE49-F238E27FC236}">
                <a16:creationId xmlns:a16="http://schemas.microsoft.com/office/drawing/2014/main" id="{6DEAFE24-0249-897E-923F-BC65C0F11878}"/>
              </a:ext>
            </a:extLst>
          </p:cNvPr>
          <p:cNvSpPr/>
          <p:nvPr/>
        </p:nvSpPr>
        <p:spPr>
          <a:xfrm>
            <a:off x="10998600" y="3616473"/>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Up 69">
            <a:extLst>
              <a:ext uri="{FF2B5EF4-FFF2-40B4-BE49-F238E27FC236}">
                <a16:creationId xmlns:a16="http://schemas.microsoft.com/office/drawing/2014/main" id="{ED13CCDD-E99B-2655-8F1C-B5CAAE15A624}"/>
              </a:ext>
            </a:extLst>
          </p:cNvPr>
          <p:cNvSpPr/>
          <p:nvPr/>
        </p:nvSpPr>
        <p:spPr>
          <a:xfrm>
            <a:off x="8057443" y="4840111"/>
            <a:ext cx="239888" cy="479776"/>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144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71BE68-BE95-D3D5-1969-868CE0AC6CDE}"/>
              </a:ext>
            </a:extLst>
          </p:cNvPr>
          <p:cNvSpPr>
            <a:spLocks noGrp="1"/>
          </p:cNvSpPr>
          <p:nvPr/>
        </p:nvSpPr>
        <p:spPr>
          <a:xfrm>
            <a:off x="4214481" y="2750269"/>
            <a:ext cx="3764534" cy="13553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cs typeface="Sabon Next LT"/>
              </a:rPr>
              <a:t>Motivation</a:t>
            </a:r>
            <a:endParaRPr lang="en-US" sz="6000"/>
          </a:p>
        </p:txBody>
      </p:sp>
    </p:spTree>
    <p:extLst>
      <p:ext uri="{BB962C8B-B14F-4D97-AF65-F5344CB8AC3E}">
        <p14:creationId xmlns:p14="http://schemas.microsoft.com/office/powerpoint/2010/main" val="1560751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E8F41-1E7C-F430-641A-5EFE91D35335}"/>
              </a:ext>
            </a:extLst>
          </p:cNvPr>
          <p:cNvSpPr>
            <a:spLocks noGrp="1"/>
          </p:cNvSpPr>
          <p:nvPr>
            <p:ph type="title"/>
          </p:nvPr>
        </p:nvSpPr>
        <p:spPr/>
        <p:txBody>
          <a:bodyPr>
            <a:normAutofit/>
          </a:bodyPr>
          <a:lstStyle/>
          <a:p>
            <a:r>
              <a:rPr lang="en-US" sz="3300">
                <a:latin typeface="Times New Roman"/>
                <a:cs typeface="Sabon Next LT"/>
              </a:rPr>
              <a:t>Motivation - Data Augmentation</a:t>
            </a:r>
          </a:p>
        </p:txBody>
      </p:sp>
      <p:sp>
        <p:nvSpPr>
          <p:cNvPr id="3" name="Content Placeholder 2">
            <a:extLst>
              <a:ext uri="{FF2B5EF4-FFF2-40B4-BE49-F238E27FC236}">
                <a16:creationId xmlns:a16="http://schemas.microsoft.com/office/drawing/2014/main" id="{9FD4C0B0-B637-389A-B558-ACD8BD1C1165}"/>
              </a:ext>
            </a:extLst>
          </p:cNvPr>
          <p:cNvSpPr>
            <a:spLocks noGrp="1"/>
          </p:cNvSpPr>
          <p:nvPr>
            <p:ph idx="1"/>
          </p:nvPr>
        </p:nvSpPr>
        <p:spPr>
          <a:xfrm>
            <a:off x="458694" y="1949450"/>
            <a:ext cx="4852041" cy="3730646"/>
          </a:xfrm>
        </p:spPr>
        <p:txBody>
          <a:bodyPr vert="horz" lIns="91440" tIns="45720" rIns="91440" bIns="45720" rtlCol="0" anchor="t">
            <a:normAutofit/>
          </a:bodyPr>
          <a:lstStyle/>
          <a:p>
            <a:r>
              <a:rPr lang="en-US" sz="1800">
                <a:latin typeface="Times New Roman"/>
                <a:ea typeface="+mn-lt"/>
                <a:cs typeface="+mn-lt"/>
              </a:rPr>
              <a:t>Deep Learning models are </a:t>
            </a:r>
            <a:r>
              <a:rPr lang="en-US" sz="1800" b="1">
                <a:latin typeface="Times New Roman"/>
                <a:ea typeface="+mn-lt"/>
                <a:cs typeface="+mn-lt"/>
              </a:rPr>
              <a:t>data hungry</a:t>
            </a:r>
            <a:endParaRPr lang="en-US" sz="1700" b="1">
              <a:latin typeface="Times New Roman"/>
              <a:ea typeface="+mn-lt"/>
              <a:cs typeface="+mn-lt"/>
            </a:endParaRPr>
          </a:p>
          <a:p>
            <a:pPr marL="457200" lvl="1" indent="0">
              <a:buNone/>
            </a:pPr>
            <a:endParaRPr lang="en-US" sz="1300">
              <a:latin typeface="sans-serif"/>
            </a:endParaRPr>
          </a:p>
        </p:txBody>
      </p:sp>
      <p:pic>
        <p:nvPicPr>
          <p:cNvPr id="7" name="Picture 6" descr="A blue stuffed animal with eyes and mouth and food falling off of it&#10;&#10;Description automatically generated">
            <a:extLst>
              <a:ext uri="{FF2B5EF4-FFF2-40B4-BE49-F238E27FC236}">
                <a16:creationId xmlns:a16="http://schemas.microsoft.com/office/drawing/2014/main" id="{2E73A5D3-15BD-D2F1-AAD9-EB247F0E1BB0}"/>
              </a:ext>
            </a:extLst>
          </p:cNvPr>
          <p:cNvPicPr>
            <a:picLocks noChangeAspect="1"/>
          </p:cNvPicPr>
          <p:nvPr/>
        </p:nvPicPr>
        <p:blipFill>
          <a:blip r:embed="rId3"/>
          <a:stretch>
            <a:fillRect/>
          </a:stretch>
        </p:blipFill>
        <p:spPr>
          <a:xfrm>
            <a:off x="4614476" y="1877101"/>
            <a:ext cx="7442425" cy="4186884"/>
          </a:xfrm>
          <a:prstGeom prst="rect">
            <a:avLst/>
          </a:prstGeom>
        </p:spPr>
      </p:pic>
    </p:spTree>
    <p:extLst>
      <p:ext uri="{BB962C8B-B14F-4D97-AF65-F5344CB8AC3E}">
        <p14:creationId xmlns:p14="http://schemas.microsoft.com/office/powerpoint/2010/main" val="2492441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E8F41-1E7C-F430-641A-5EFE91D35335}"/>
              </a:ext>
            </a:extLst>
          </p:cNvPr>
          <p:cNvSpPr>
            <a:spLocks noGrp="1"/>
          </p:cNvSpPr>
          <p:nvPr>
            <p:ph type="title"/>
          </p:nvPr>
        </p:nvSpPr>
        <p:spPr/>
        <p:txBody>
          <a:bodyPr>
            <a:normAutofit/>
          </a:bodyPr>
          <a:lstStyle/>
          <a:p>
            <a:r>
              <a:rPr lang="en-US" sz="3300">
                <a:latin typeface="Times New Roman"/>
                <a:cs typeface="Sabon Next LT"/>
              </a:rPr>
              <a:t>Motivation - Data Augmentation</a:t>
            </a:r>
          </a:p>
        </p:txBody>
      </p:sp>
      <p:sp>
        <p:nvSpPr>
          <p:cNvPr id="3" name="Content Placeholder 2">
            <a:extLst>
              <a:ext uri="{FF2B5EF4-FFF2-40B4-BE49-F238E27FC236}">
                <a16:creationId xmlns:a16="http://schemas.microsoft.com/office/drawing/2014/main" id="{9FD4C0B0-B637-389A-B558-ACD8BD1C1165}"/>
              </a:ext>
            </a:extLst>
          </p:cNvPr>
          <p:cNvSpPr>
            <a:spLocks noGrp="1"/>
          </p:cNvSpPr>
          <p:nvPr>
            <p:ph idx="1"/>
          </p:nvPr>
        </p:nvSpPr>
        <p:spPr>
          <a:xfrm>
            <a:off x="458694" y="1949450"/>
            <a:ext cx="4852041" cy="3730646"/>
          </a:xfrm>
        </p:spPr>
        <p:txBody>
          <a:bodyPr vert="horz" lIns="91440" tIns="45720" rIns="91440" bIns="45720" rtlCol="0" anchor="t">
            <a:normAutofit/>
          </a:bodyPr>
          <a:lstStyle/>
          <a:p>
            <a:r>
              <a:rPr lang="en-US" sz="1800">
                <a:solidFill>
                  <a:schemeClr val="bg1">
                    <a:lumMod val="65000"/>
                  </a:schemeClr>
                </a:solidFill>
                <a:latin typeface="Times New Roman"/>
                <a:ea typeface="+mn-lt"/>
                <a:cs typeface="+mn-lt"/>
              </a:rPr>
              <a:t>Deep Learning models are </a:t>
            </a:r>
            <a:r>
              <a:rPr lang="en-US" sz="1800" b="1">
                <a:solidFill>
                  <a:schemeClr val="bg1">
                    <a:lumMod val="65000"/>
                  </a:schemeClr>
                </a:solidFill>
                <a:latin typeface="Times New Roman"/>
                <a:ea typeface="+mn-lt"/>
                <a:cs typeface="+mn-lt"/>
              </a:rPr>
              <a:t>data hungry</a:t>
            </a:r>
          </a:p>
          <a:p>
            <a:r>
              <a:rPr lang="en-US" sz="1800" err="1">
                <a:latin typeface="Times New Roman"/>
                <a:ea typeface="+mn-lt"/>
                <a:cs typeface="+mn-lt"/>
              </a:rPr>
              <a:t>DeepSSM</a:t>
            </a:r>
            <a:r>
              <a:rPr lang="en-US" sz="1800">
                <a:latin typeface="Times New Roman"/>
                <a:ea typeface="+mn-lt"/>
                <a:cs typeface="+mn-lt"/>
              </a:rPr>
              <a:t> relies on </a:t>
            </a:r>
            <a:r>
              <a:rPr lang="en-US" sz="1800" b="1">
                <a:latin typeface="Times New Roman"/>
                <a:ea typeface="+mn-lt"/>
                <a:cs typeface="+mn-lt"/>
              </a:rPr>
              <a:t>offline shape-based data augmentation</a:t>
            </a:r>
            <a:endParaRPr lang="en-US" sz="1800">
              <a:latin typeface="Times New Roman"/>
              <a:ea typeface="+mn-lt"/>
              <a:cs typeface="+mn-lt"/>
            </a:endParaRPr>
          </a:p>
          <a:p>
            <a:pPr marL="457200" lvl="1" indent="0">
              <a:buNone/>
            </a:pPr>
            <a:endParaRPr lang="en-US" sz="1800">
              <a:latin typeface="sans-serif"/>
            </a:endParaRPr>
          </a:p>
        </p:txBody>
      </p:sp>
      <p:pic>
        <p:nvPicPr>
          <p:cNvPr id="5" name="Picture 4" descr="A diagram of a diagram of a person&amp;#39;s brain&#10;&#10;Description automatically generated">
            <a:extLst>
              <a:ext uri="{FF2B5EF4-FFF2-40B4-BE49-F238E27FC236}">
                <a16:creationId xmlns:a16="http://schemas.microsoft.com/office/drawing/2014/main" id="{35844347-954D-7BD4-CF02-725857F29A9E}"/>
              </a:ext>
            </a:extLst>
          </p:cNvPr>
          <p:cNvPicPr>
            <a:picLocks noChangeAspect="1"/>
          </p:cNvPicPr>
          <p:nvPr/>
        </p:nvPicPr>
        <p:blipFill>
          <a:blip r:embed="rId3"/>
          <a:stretch>
            <a:fillRect/>
          </a:stretch>
        </p:blipFill>
        <p:spPr>
          <a:xfrm>
            <a:off x="4992511" y="2995890"/>
            <a:ext cx="7103533" cy="2921739"/>
          </a:xfrm>
          <a:prstGeom prst="rect">
            <a:avLst/>
          </a:prstGeom>
        </p:spPr>
      </p:pic>
      <p:sp>
        <p:nvSpPr>
          <p:cNvPr id="6" name="TextBox 5">
            <a:extLst>
              <a:ext uri="{FF2B5EF4-FFF2-40B4-BE49-F238E27FC236}">
                <a16:creationId xmlns:a16="http://schemas.microsoft.com/office/drawing/2014/main" id="{DCBC748B-F6EB-E233-07EF-82272F8D7EFB}"/>
              </a:ext>
            </a:extLst>
          </p:cNvPr>
          <p:cNvSpPr txBox="1"/>
          <p:nvPr/>
        </p:nvSpPr>
        <p:spPr>
          <a:xfrm>
            <a:off x="1763657" y="6491033"/>
            <a:ext cx="8880900" cy="261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latin typeface="Avenir Next LT Pro"/>
              </a:rPr>
              <a:t>[*] Bhalodia, </a:t>
            </a:r>
            <a:r>
              <a:rPr lang="en-US" sz="1100" i="1" err="1">
                <a:latin typeface="Avenir Next LT Pro"/>
              </a:rPr>
              <a:t>Riddish</a:t>
            </a:r>
            <a:r>
              <a:rPr lang="en-US" sz="1100" i="1">
                <a:latin typeface="Avenir Next LT Pro"/>
              </a:rPr>
              <a:t>, et al. "</a:t>
            </a:r>
            <a:r>
              <a:rPr lang="en-US" sz="1100" i="1" err="1">
                <a:latin typeface="Avenir Next LT Pro"/>
              </a:rPr>
              <a:t>Deepssm</a:t>
            </a:r>
            <a:r>
              <a:rPr lang="en-US" sz="1100" i="1">
                <a:latin typeface="Avenir Next LT Pro"/>
              </a:rPr>
              <a:t>: A blueprint for image-to-shape deep learning models."</a:t>
            </a:r>
            <a:r>
              <a:rPr lang="en-US" sz="1100">
                <a:latin typeface="Avenir Next LT Pro"/>
              </a:rPr>
              <a:t> </a:t>
            </a:r>
            <a:r>
              <a:rPr lang="en-US" sz="1100" i="1" err="1">
                <a:latin typeface="Avenir Next LT Pro"/>
              </a:rPr>
              <a:t>arXiv</a:t>
            </a:r>
            <a:r>
              <a:rPr lang="en-US" sz="1100" i="1">
                <a:latin typeface="Avenir Next LT Pro"/>
              </a:rPr>
              <a:t> preprint arXiv:2110.07152 (2022)</a:t>
            </a:r>
            <a:r>
              <a:rPr lang="en-US" sz="1100">
                <a:latin typeface="Avenir Next LT Pro"/>
              </a:rPr>
              <a:t>.</a:t>
            </a:r>
          </a:p>
        </p:txBody>
      </p:sp>
    </p:spTree>
    <p:extLst>
      <p:ext uri="{BB962C8B-B14F-4D97-AF65-F5344CB8AC3E}">
        <p14:creationId xmlns:p14="http://schemas.microsoft.com/office/powerpoint/2010/main" val="2925794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E8F41-1E7C-F430-641A-5EFE91D35335}"/>
              </a:ext>
            </a:extLst>
          </p:cNvPr>
          <p:cNvSpPr>
            <a:spLocks noGrp="1"/>
          </p:cNvSpPr>
          <p:nvPr>
            <p:ph type="title"/>
          </p:nvPr>
        </p:nvSpPr>
        <p:spPr/>
        <p:txBody>
          <a:bodyPr>
            <a:normAutofit/>
          </a:bodyPr>
          <a:lstStyle/>
          <a:p>
            <a:r>
              <a:rPr lang="en-US" sz="3300">
                <a:latin typeface="Times New Roman"/>
                <a:cs typeface="Sabon Next LT"/>
              </a:rPr>
              <a:t>Motivation - Data Augmentation</a:t>
            </a:r>
          </a:p>
        </p:txBody>
      </p:sp>
      <p:sp>
        <p:nvSpPr>
          <p:cNvPr id="3" name="Content Placeholder 2">
            <a:extLst>
              <a:ext uri="{FF2B5EF4-FFF2-40B4-BE49-F238E27FC236}">
                <a16:creationId xmlns:a16="http://schemas.microsoft.com/office/drawing/2014/main" id="{9FD4C0B0-B637-389A-B558-ACD8BD1C1165}"/>
              </a:ext>
            </a:extLst>
          </p:cNvPr>
          <p:cNvSpPr>
            <a:spLocks noGrp="1"/>
          </p:cNvSpPr>
          <p:nvPr>
            <p:ph idx="1"/>
          </p:nvPr>
        </p:nvSpPr>
        <p:spPr>
          <a:xfrm>
            <a:off x="458694" y="1949450"/>
            <a:ext cx="4193523" cy="3730646"/>
          </a:xfrm>
        </p:spPr>
        <p:txBody>
          <a:bodyPr vert="horz" lIns="91440" tIns="45720" rIns="91440" bIns="45720" rtlCol="0" anchor="t">
            <a:normAutofit/>
          </a:bodyPr>
          <a:lstStyle/>
          <a:p>
            <a:r>
              <a:rPr lang="en-US" sz="1800">
                <a:solidFill>
                  <a:schemeClr val="bg1">
                    <a:lumMod val="65000"/>
                  </a:schemeClr>
                </a:solidFill>
                <a:latin typeface="Times New Roman"/>
                <a:ea typeface="+mn-lt"/>
                <a:cs typeface="+mn-lt"/>
              </a:rPr>
              <a:t>Deep Learning models are </a:t>
            </a:r>
            <a:r>
              <a:rPr lang="en-US" sz="1800" b="1">
                <a:solidFill>
                  <a:schemeClr val="bg1">
                    <a:lumMod val="65000"/>
                  </a:schemeClr>
                </a:solidFill>
                <a:latin typeface="Times New Roman"/>
                <a:ea typeface="+mn-lt"/>
                <a:cs typeface="+mn-lt"/>
              </a:rPr>
              <a:t>data hungry</a:t>
            </a:r>
          </a:p>
          <a:p>
            <a:r>
              <a:rPr lang="en-US" sz="1800">
                <a:latin typeface="Times New Roman"/>
                <a:ea typeface="+mn-lt"/>
                <a:cs typeface="+mn-lt"/>
              </a:rPr>
              <a:t>DeepSSM relies on </a:t>
            </a:r>
            <a:r>
              <a:rPr lang="en-US" sz="1800" b="1">
                <a:latin typeface="Times New Roman"/>
                <a:ea typeface="+mn-lt"/>
                <a:cs typeface="+mn-lt"/>
              </a:rPr>
              <a:t>offline shape-based data augmentation</a:t>
            </a:r>
            <a:endParaRPr lang="en-US" sz="1800">
              <a:latin typeface="Times New Roman"/>
              <a:ea typeface="+mn-lt"/>
              <a:cs typeface="+mn-lt"/>
            </a:endParaRPr>
          </a:p>
          <a:p>
            <a:pPr lvl="1"/>
            <a:r>
              <a:rPr lang="en-US" sz="1800">
                <a:latin typeface="Times New Roman"/>
                <a:cs typeface="Times New Roman"/>
              </a:rPr>
              <a:t>Augmented samples are data dependent but </a:t>
            </a:r>
            <a:r>
              <a:rPr lang="en-US" sz="1800" b="1">
                <a:latin typeface="Times New Roman"/>
                <a:cs typeface="Times New Roman"/>
              </a:rPr>
              <a:t>task independent </a:t>
            </a:r>
            <a:endParaRPr lang="en-US" sz="1400" b="1">
              <a:latin typeface="Times New Roman"/>
              <a:cs typeface="Times New Roman"/>
            </a:endParaRPr>
          </a:p>
          <a:p>
            <a:pPr marL="457200" lvl="1" indent="0">
              <a:buNone/>
            </a:pPr>
            <a:endParaRPr lang="en-US" sz="1800">
              <a:latin typeface="sans-serif"/>
            </a:endParaRPr>
          </a:p>
        </p:txBody>
      </p:sp>
      <p:pic>
        <p:nvPicPr>
          <p:cNvPr id="5" name="Picture 4" descr="A diagram of a diagram of a person&amp;#39;s brain&#10;&#10;Description automatically generated">
            <a:extLst>
              <a:ext uri="{FF2B5EF4-FFF2-40B4-BE49-F238E27FC236}">
                <a16:creationId xmlns:a16="http://schemas.microsoft.com/office/drawing/2014/main" id="{35844347-954D-7BD4-CF02-725857F29A9E}"/>
              </a:ext>
            </a:extLst>
          </p:cNvPr>
          <p:cNvPicPr>
            <a:picLocks noChangeAspect="1"/>
          </p:cNvPicPr>
          <p:nvPr/>
        </p:nvPicPr>
        <p:blipFill>
          <a:blip r:embed="rId2"/>
          <a:stretch>
            <a:fillRect/>
          </a:stretch>
        </p:blipFill>
        <p:spPr>
          <a:xfrm>
            <a:off x="4913052" y="2239602"/>
            <a:ext cx="7103533" cy="2921739"/>
          </a:xfrm>
          <a:prstGeom prst="rect">
            <a:avLst/>
          </a:prstGeom>
        </p:spPr>
      </p:pic>
      <p:sp>
        <p:nvSpPr>
          <p:cNvPr id="6" name="TextBox 5">
            <a:extLst>
              <a:ext uri="{FF2B5EF4-FFF2-40B4-BE49-F238E27FC236}">
                <a16:creationId xmlns:a16="http://schemas.microsoft.com/office/drawing/2014/main" id="{AFB1953D-4E05-B49D-D174-70FE1BFDE669}"/>
              </a:ext>
            </a:extLst>
          </p:cNvPr>
          <p:cNvSpPr txBox="1"/>
          <p:nvPr/>
        </p:nvSpPr>
        <p:spPr>
          <a:xfrm>
            <a:off x="1763657" y="6491033"/>
            <a:ext cx="8880900" cy="261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latin typeface="Avenir Next LT Pro"/>
              </a:rPr>
              <a:t>[*] Bhalodia, </a:t>
            </a:r>
            <a:r>
              <a:rPr lang="en-US" sz="1100" i="1" err="1">
                <a:latin typeface="Avenir Next LT Pro"/>
              </a:rPr>
              <a:t>Riddish</a:t>
            </a:r>
            <a:r>
              <a:rPr lang="en-US" sz="1100" i="1">
                <a:latin typeface="Avenir Next LT Pro"/>
              </a:rPr>
              <a:t>, et al. "</a:t>
            </a:r>
            <a:r>
              <a:rPr lang="en-US" sz="1100" i="1" err="1">
                <a:latin typeface="Avenir Next LT Pro"/>
              </a:rPr>
              <a:t>Deepssm</a:t>
            </a:r>
            <a:r>
              <a:rPr lang="en-US" sz="1100" i="1">
                <a:latin typeface="Avenir Next LT Pro"/>
              </a:rPr>
              <a:t>: A blueprint for image-to-shape deep learning models."</a:t>
            </a:r>
            <a:r>
              <a:rPr lang="en-US" sz="1100">
                <a:latin typeface="Avenir Next LT Pro"/>
              </a:rPr>
              <a:t> </a:t>
            </a:r>
            <a:r>
              <a:rPr lang="en-US" sz="1100" i="1" err="1">
                <a:latin typeface="Avenir Next LT Pro"/>
              </a:rPr>
              <a:t>arXiv</a:t>
            </a:r>
            <a:r>
              <a:rPr lang="en-US" sz="1100" i="1">
                <a:latin typeface="Avenir Next LT Pro"/>
              </a:rPr>
              <a:t> preprint arXiv:2110.07152 (2022)</a:t>
            </a:r>
            <a:r>
              <a:rPr lang="en-US" sz="1100">
                <a:latin typeface="Avenir Next LT Pro"/>
              </a:rPr>
              <a:t>.</a:t>
            </a:r>
          </a:p>
        </p:txBody>
      </p:sp>
    </p:spTree>
    <p:extLst>
      <p:ext uri="{BB962C8B-B14F-4D97-AF65-F5344CB8AC3E}">
        <p14:creationId xmlns:p14="http://schemas.microsoft.com/office/powerpoint/2010/main" val="594875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E8F41-1E7C-F430-641A-5EFE91D35335}"/>
              </a:ext>
            </a:extLst>
          </p:cNvPr>
          <p:cNvSpPr>
            <a:spLocks noGrp="1"/>
          </p:cNvSpPr>
          <p:nvPr>
            <p:ph type="title"/>
          </p:nvPr>
        </p:nvSpPr>
        <p:spPr/>
        <p:txBody>
          <a:bodyPr>
            <a:normAutofit/>
          </a:bodyPr>
          <a:lstStyle/>
          <a:p>
            <a:r>
              <a:rPr lang="en-US" sz="3300">
                <a:latin typeface="Times New Roman"/>
                <a:cs typeface="Sabon Next LT"/>
              </a:rPr>
              <a:t>Motivation - Data Augmentation</a:t>
            </a:r>
          </a:p>
        </p:txBody>
      </p:sp>
      <p:sp>
        <p:nvSpPr>
          <p:cNvPr id="3" name="Content Placeholder 2">
            <a:extLst>
              <a:ext uri="{FF2B5EF4-FFF2-40B4-BE49-F238E27FC236}">
                <a16:creationId xmlns:a16="http://schemas.microsoft.com/office/drawing/2014/main" id="{9FD4C0B0-B637-389A-B558-ACD8BD1C1165}"/>
              </a:ext>
            </a:extLst>
          </p:cNvPr>
          <p:cNvSpPr>
            <a:spLocks noGrp="1"/>
          </p:cNvSpPr>
          <p:nvPr>
            <p:ph idx="1"/>
          </p:nvPr>
        </p:nvSpPr>
        <p:spPr>
          <a:xfrm>
            <a:off x="458694" y="1949450"/>
            <a:ext cx="4301708" cy="3730646"/>
          </a:xfrm>
        </p:spPr>
        <p:txBody>
          <a:bodyPr vert="horz" lIns="91440" tIns="45720" rIns="91440" bIns="45720" rtlCol="0" anchor="t">
            <a:normAutofit/>
          </a:bodyPr>
          <a:lstStyle/>
          <a:p>
            <a:r>
              <a:rPr lang="en-US" sz="1800">
                <a:latin typeface="Times New Roman"/>
                <a:ea typeface="+mn-lt"/>
                <a:cs typeface="+mn-lt"/>
              </a:rPr>
              <a:t>Deep Learning models are </a:t>
            </a:r>
            <a:r>
              <a:rPr lang="en-US" sz="1800" b="1">
                <a:latin typeface="Times New Roman"/>
                <a:ea typeface="+mn-lt"/>
                <a:cs typeface="+mn-lt"/>
              </a:rPr>
              <a:t>data hungry</a:t>
            </a:r>
          </a:p>
          <a:p>
            <a:r>
              <a:rPr lang="en-US" sz="1800">
                <a:latin typeface="Times New Roman"/>
                <a:ea typeface="+mn-lt"/>
                <a:cs typeface="+mn-lt"/>
              </a:rPr>
              <a:t>DeepSSM relies on </a:t>
            </a:r>
            <a:r>
              <a:rPr lang="en-US" sz="1800" b="1">
                <a:latin typeface="Times New Roman"/>
                <a:ea typeface="+mn-lt"/>
                <a:cs typeface="+mn-lt"/>
              </a:rPr>
              <a:t>offline shape-based data augmentation</a:t>
            </a:r>
            <a:r>
              <a:rPr lang="en-US" sz="1800">
                <a:latin typeface="Times New Roman"/>
                <a:ea typeface="+mn-lt"/>
                <a:cs typeface="+mn-lt"/>
              </a:rPr>
              <a:t> </a:t>
            </a:r>
          </a:p>
          <a:p>
            <a:pPr lvl="1"/>
            <a:r>
              <a:rPr lang="en-US" sz="1800">
                <a:solidFill>
                  <a:schemeClr val="bg1">
                    <a:lumMod val="65000"/>
                  </a:schemeClr>
                </a:solidFill>
                <a:latin typeface="Times New Roman"/>
                <a:cs typeface="Times New Roman"/>
              </a:rPr>
              <a:t>Augmented samples are data dependent but </a:t>
            </a:r>
            <a:r>
              <a:rPr lang="en-US" sz="1800" b="1">
                <a:solidFill>
                  <a:schemeClr val="bg1">
                    <a:lumMod val="65000"/>
                  </a:schemeClr>
                </a:solidFill>
                <a:latin typeface="Times New Roman"/>
                <a:cs typeface="Times New Roman"/>
              </a:rPr>
              <a:t>task independent </a:t>
            </a:r>
          </a:p>
          <a:p>
            <a:pPr lvl="1"/>
            <a:r>
              <a:rPr lang="en-US" sz="1800">
                <a:latin typeface="Times New Roman"/>
                <a:cs typeface="Times New Roman"/>
              </a:rPr>
              <a:t>Focus on </a:t>
            </a:r>
            <a:r>
              <a:rPr lang="en-US" sz="1800" b="1">
                <a:latin typeface="Times New Roman"/>
                <a:cs typeface="Times New Roman"/>
              </a:rPr>
              <a:t>shape augmentation</a:t>
            </a:r>
          </a:p>
        </p:txBody>
      </p:sp>
      <p:pic>
        <p:nvPicPr>
          <p:cNvPr id="5" name="Picture 4" descr="A diagram of a diagram of a person&amp;#39;s brain&#10;&#10;Description automatically generated">
            <a:extLst>
              <a:ext uri="{FF2B5EF4-FFF2-40B4-BE49-F238E27FC236}">
                <a16:creationId xmlns:a16="http://schemas.microsoft.com/office/drawing/2014/main" id="{FFD07393-7320-D3B0-3ADB-BF03A58000EE}"/>
              </a:ext>
            </a:extLst>
          </p:cNvPr>
          <p:cNvPicPr>
            <a:picLocks noChangeAspect="1"/>
          </p:cNvPicPr>
          <p:nvPr/>
        </p:nvPicPr>
        <p:blipFill>
          <a:blip r:embed="rId2"/>
          <a:stretch>
            <a:fillRect/>
          </a:stretch>
        </p:blipFill>
        <p:spPr>
          <a:xfrm>
            <a:off x="4913052" y="2239602"/>
            <a:ext cx="7103533" cy="2921739"/>
          </a:xfrm>
          <a:prstGeom prst="rect">
            <a:avLst/>
          </a:prstGeom>
        </p:spPr>
      </p:pic>
      <p:sp>
        <p:nvSpPr>
          <p:cNvPr id="6" name="TextBox 5">
            <a:extLst>
              <a:ext uri="{FF2B5EF4-FFF2-40B4-BE49-F238E27FC236}">
                <a16:creationId xmlns:a16="http://schemas.microsoft.com/office/drawing/2014/main" id="{FD2070D4-AB18-0EEE-294E-E16D1C0EFB21}"/>
              </a:ext>
            </a:extLst>
          </p:cNvPr>
          <p:cNvSpPr txBox="1"/>
          <p:nvPr/>
        </p:nvSpPr>
        <p:spPr>
          <a:xfrm>
            <a:off x="1763657" y="6491033"/>
            <a:ext cx="8880900" cy="261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latin typeface="Avenir Next LT Pro"/>
              </a:rPr>
              <a:t>[*] Bhalodia, </a:t>
            </a:r>
            <a:r>
              <a:rPr lang="en-US" sz="1100" i="1" err="1">
                <a:latin typeface="Avenir Next LT Pro"/>
              </a:rPr>
              <a:t>Riddish</a:t>
            </a:r>
            <a:r>
              <a:rPr lang="en-US" sz="1100" i="1">
                <a:latin typeface="Avenir Next LT Pro"/>
              </a:rPr>
              <a:t>, et al. "</a:t>
            </a:r>
            <a:r>
              <a:rPr lang="en-US" sz="1100" i="1" err="1">
                <a:latin typeface="Avenir Next LT Pro"/>
              </a:rPr>
              <a:t>Deepssm</a:t>
            </a:r>
            <a:r>
              <a:rPr lang="en-US" sz="1100" i="1">
                <a:latin typeface="Avenir Next LT Pro"/>
              </a:rPr>
              <a:t>: A blueprint for image-to-shape deep learning models."</a:t>
            </a:r>
            <a:r>
              <a:rPr lang="en-US" sz="1100">
                <a:latin typeface="Avenir Next LT Pro"/>
              </a:rPr>
              <a:t> </a:t>
            </a:r>
            <a:r>
              <a:rPr lang="en-US" sz="1100" i="1" err="1">
                <a:latin typeface="Avenir Next LT Pro"/>
              </a:rPr>
              <a:t>arXiv</a:t>
            </a:r>
            <a:r>
              <a:rPr lang="en-US" sz="1100" i="1">
                <a:latin typeface="Avenir Next LT Pro"/>
              </a:rPr>
              <a:t> preprint arXiv:2110.07152 (2022)</a:t>
            </a:r>
            <a:r>
              <a:rPr lang="en-US" sz="1100">
                <a:latin typeface="Avenir Next LT Pro"/>
              </a:rPr>
              <a:t>.</a:t>
            </a:r>
          </a:p>
        </p:txBody>
      </p:sp>
    </p:spTree>
    <p:extLst>
      <p:ext uri="{BB962C8B-B14F-4D97-AF65-F5344CB8AC3E}">
        <p14:creationId xmlns:p14="http://schemas.microsoft.com/office/powerpoint/2010/main" val="4244748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E8F41-1E7C-F430-641A-5EFE91D35335}"/>
              </a:ext>
            </a:extLst>
          </p:cNvPr>
          <p:cNvSpPr>
            <a:spLocks noGrp="1"/>
          </p:cNvSpPr>
          <p:nvPr>
            <p:ph type="title"/>
          </p:nvPr>
        </p:nvSpPr>
        <p:spPr/>
        <p:txBody>
          <a:bodyPr>
            <a:normAutofit/>
          </a:bodyPr>
          <a:lstStyle/>
          <a:p>
            <a:r>
              <a:rPr lang="en-US" sz="3300">
                <a:latin typeface="Times New Roman"/>
                <a:cs typeface="Sabon Next LT"/>
              </a:rPr>
              <a:t>Motivation - Data Augmentation</a:t>
            </a:r>
          </a:p>
        </p:txBody>
      </p:sp>
      <p:sp>
        <p:nvSpPr>
          <p:cNvPr id="3" name="Content Placeholder 2">
            <a:extLst>
              <a:ext uri="{FF2B5EF4-FFF2-40B4-BE49-F238E27FC236}">
                <a16:creationId xmlns:a16="http://schemas.microsoft.com/office/drawing/2014/main" id="{9FD4C0B0-B637-389A-B558-ACD8BD1C1165}"/>
              </a:ext>
            </a:extLst>
          </p:cNvPr>
          <p:cNvSpPr>
            <a:spLocks noGrp="1"/>
          </p:cNvSpPr>
          <p:nvPr>
            <p:ph idx="1"/>
          </p:nvPr>
        </p:nvSpPr>
        <p:spPr>
          <a:xfrm>
            <a:off x="458694" y="1949450"/>
            <a:ext cx="4165301" cy="3730646"/>
          </a:xfrm>
        </p:spPr>
        <p:txBody>
          <a:bodyPr vert="horz" lIns="91440" tIns="45720" rIns="91440" bIns="45720" rtlCol="0" anchor="t">
            <a:normAutofit/>
          </a:bodyPr>
          <a:lstStyle/>
          <a:p>
            <a:r>
              <a:rPr lang="en-US" sz="1800">
                <a:latin typeface="Times New Roman"/>
                <a:ea typeface="+mn-lt"/>
                <a:cs typeface="+mn-lt"/>
              </a:rPr>
              <a:t>Deep Learning models are data hungry</a:t>
            </a:r>
          </a:p>
          <a:p>
            <a:r>
              <a:rPr lang="en-US" sz="1800">
                <a:latin typeface="Times New Roman"/>
                <a:ea typeface="+mn-lt"/>
                <a:cs typeface="+mn-lt"/>
              </a:rPr>
              <a:t>DeepSSM relies on </a:t>
            </a:r>
            <a:r>
              <a:rPr lang="en-US" sz="1800" b="1">
                <a:latin typeface="Times New Roman"/>
                <a:ea typeface="+mn-lt"/>
                <a:cs typeface="+mn-lt"/>
              </a:rPr>
              <a:t>offline shape-based data augmentation</a:t>
            </a:r>
            <a:r>
              <a:rPr lang="en-US" sz="1800">
                <a:latin typeface="Times New Roman"/>
                <a:ea typeface="+mn-lt"/>
                <a:cs typeface="+mn-lt"/>
              </a:rPr>
              <a:t> </a:t>
            </a:r>
          </a:p>
          <a:p>
            <a:pPr lvl="1"/>
            <a:r>
              <a:rPr lang="en-US" sz="1800">
                <a:solidFill>
                  <a:schemeClr val="bg1">
                    <a:lumMod val="65000"/>
                  </a:schemeClr>
                </a:solidFill>
                <a:latin typeface="Times New Roman"/>
                <a:cs typeface="Times New Roman"/>
              </a:rPr>
              <a:t>Augmented samples are data dependent but </a:t>
            </a:r>
            <a:r>
              <a:rPr lang="en-US" sz="1800" b="1">
                <a:solidFill>
                  <a:schemeClr val="bg1">
                    <a:lumMod val="65000"/>
                  </a:schemeClr>
                </a:solidFill>
                <a:latin typeface="Times New Roman"/>
                <a:cs typeface="Times New Roman"/>
              </a:rPr>
              <a:t>task independent </a:t>
            </a:r>
          </a:p>
          <a:p>
            <a:pPr lvl="1"/>
            <a:r>
              <a:rPr lang="en-US" sz="1800">
                <a:solidFill>
                  <a:schemeClr val="bg1">
                    <a:lumMod val="65000"/>
                  </a:schemeClr>
                </a:solidFill>
                <a:latin typeface="Times New Roman"/>
                <a:cs typeface="Times New Roman"/>
              </a:rPr>
              <a:t>Focus on </a:t>
            </a:r>
            <a:r>
              <a:rPr lang="en-US" sz="1800" b="1">
                <a:solidFill>
                  <a:schemeClr val="bg1">
                    <a:lumMod val="65000"/>
                  </a:schemeClr>
                </a:solidFill>
                <a:latin typeface="Times New Roman"/>
                <a:cs typeface="Times New Roman"/>
              </a:rPr>
              <a:t>shape augmentation</a:t>
            </a:r>
          </a:p>
          <a:p>
            <a:pPr lvl="1"/>
            <a:r>
              <a:rPr lang="en-US" sz="1800">
                <a:latin typeface="Times New Roman"/>
                <a:cs typeface="Times New Roman"/>
              </a:rPr>
              <a:t>Ignores learned </a:t>
            </a:r>
            <a:r>
              <a:rPr lang="en-US" sz="1800" b="1">
                <a:latin typeface="Times New Roman"/>
                <a:cs typeface="Times New Roman"/>
              </a:rPr>
              <a:t>texture bias</a:t>
            </a:r>
            <a:r>
              <a:rPr lang="en-US" sz="1800">
                <a:latin typeface="Times New Roman"/>
                <a:cs typeface="Times New Roman"/>
              </a:rPr>
              <a:t> of convolutional models</a:t>
            </a:r>
          </a:p>
        </p:txBody>
      </p:sp>
      <p:pic>
        <p:nvPicPr>
          <p:cNvPr id="5" name="Picture 4" descr="A cat lying down with text overlay&#10;&#10;Description automatically generated">
            <a:extLst>
              <a:ext uri="{FF2B5EF4-FFF2-40B4-BE49-F238E27FC236}">
                <a16:creationId xmlns:a16="http://schemas.microsoft.com/office/drawing/2014/main" id="{77D1B028-6CD6-FF69-DFF1-5E1CD281099B}"/>
              </a:ext>
            </a:extLst>
          </p:cNvPr>
          <p:cNvPicPr>
            <a:picLocks noChangeAspect="1"/>
          </p:cNvPicPr>
          <p:nvPr/>
        </p:nvPicPr>
        <p:blipFill>
          <a:blip r:embed="rId2"/>
          <a:stretch>
            <a:fillRect/>
          </a:stretch>
        </p:blipFill>
        <p:spPr>
          <a:xfrm>
            <a:off x="4620919" y="1859083"/>
            <a:ext cx="7131754" cy="2589498"/>
          </a:xfrm>
          <a:prstGeom prst="rect">
            <a:avLst/>
          </a:prstGeom>
        </p:spPr>
      </p:pic>
      <p:sp>
        <p:nvSpPr>
          <p:cNvPr id="7" name="TextBox 6">
            <a:extLst>
              <a:ext uri="{FF2B5EF4-FFF2-40B4-BE49-F238E27FC236}">
                <a16:creationId xmlns:a16="http://schemas.microsoft.com/office/drawing/2014/main" id="{FA51A8EE-ED3F-2DB1-D107-CE3C20BA13FD}"/>
              </a:ext>
            </a:extLst>
          </p:cNvPr>
          <p:cNvSpPr txBox="1"/>
          <p:nvPr/>
        </p:nvSpPr>
        <p:spPr>
          <a:xfrm>
            <a:off x="406401" y="6201363"/>
            <a:ext cx="1126160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err="1"/>
              <a:t>Geirhos</a:t>
            </a:r>
            <a:r>
              <a:rPr lang="en-US" sz="1100"/>
              <a:t>, Robert, et al. "ImageNet-trained CNNs are biased towards texture; increasing shape bias improves accuracy and robustness." </a:t>
            </a:r>
            <a:r>
              <a:rPr lang="en-US" sz="1100" i="1" err="1"/>
              <a:t>arXiv</a:t>
            </a:r>
            <a:r>
              <a:rPr lang="en-US" sz="1100" i="1"/>
              <a:t> preprint arXiv:1811.12231</a:t>
            </a:r>
            <a:r>
              <a:rPr lang="en-US" sz="1100"/>
              <a:t> (2018).</a:t>
            </a:r>
          </a:p>
        </p:txBody>
      </p:sp>
    </p:spTree>
    <p:extLst>
      <p:ext uri="{BB962C8B-B14F-4D97-AF65-F5344CB8AC3E}">
        <p14:creationId xmlns:p14="http://schemas.microsoft.com/office/powerpoint/2010/main" val="599691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E8F41-1E7C-F430-641A-5EFE91D35335}"/>
              </a:ext>
            </a:extLst>
          </p:cNvPr>
          <p:cNvSpPr>
            <a:spLocks noGrp="1"/>
          </p:cNvSpPr>
          <p:nvPr>
            <p:ph type="title"/>
          </p:nvPr>
        </p:nvSpPr>
        <p:spPr/>
        <p:txBody>
          <a:bodyPr>
            <a:normAutofit/>
          </a:bodyPr>
          <a:lstStyle/>
          <a:p>
            <a:r>
              <a:rPr lang="en-US" sz="3300">
                <a:latin typeface="Times New Roman"/>
                <a:cs typeface="Sabon Next LT"/>
              </a:rPr>
              <a:t>Motivation - Data Augmentation</a:t>
            </a:r>
          </a:p>
        </p:txBody>
      </p:sp>
      <p:sp>
        <p:nvSpPr>
          <p:cNvPr id="3" name="Content Placeholder 2">
            <a:extLst>
              <a:ext uri="{FF2B5EF4-FFF2-40B4-BE49-F238E27FC236}">
                <a16:creationId xmlns:a16="http://schemas.microsoft.com/office/drawing/2014/main" id="{9FD4C0B0-B637-389A-B558-ACD8BD1C1165}"/>
              </a:ext>
            </a:extLst>
          </p:cNvPr>
          <p:cNvSpPr>
            <a:spLocks noGrp="1"/>
          </p:cNvSpPr>
          <p:nvPr>
            <p:ph idx="1"/>
          </p:nvPr>
        </p:nvSpPr>
        <p:spPr>
          <a:xfrm>
            <a:off x="458694" y="1949450"/>
            <a:ext cx="4247590" cy="3730646"/>
          </a:xfrm>
        </p:spPr>
        <p:txBody>
          <a:bodyPr vert="horz" lIns="91440" tIns="45720" rIns="91440" bIns="45720" rtlCol="0" anchor="t">
            <a:noAutofit/>
          </a:bodyPr>
          <a:lstStyle/>
          <a:p>
            <a:r>
              <a:rPr lang="en-US" sz="1800">
                <a:latin typeface="Times New Roman"/>
                <a:ea typeface="+mn-lt"/>
                <a:cs typeface="+mn-lt"/>
              </a:rPr>
              <a:t>Deep Learning models are data hungry</a:t>
            </a:r>
          </a:p>
          <a:p>
            <a:r>
              <a:rPr lang="en-US" sz="1800">
                <a:latin typeface="Times New Roman"/>
                <a:ea typeface="+mn-lt"/>
                <a:cs typeface="+mn-lt"/>
              </a:rPr>
              <a:t>DeepSSM relies on </a:t>
            </a:r>
            <a:r>
              <a:rPr lang="en-US" sz="1800" b="1">
                <a:latin typeface="Times New Roman"/>
                <a:ea typeface="+mn-lt"/>
                <a:cs typeface="+mn-lt"/>
              </a:rPr>
              <a:t>offline shape-based data augmentation</a:t>
            </a:r>
            <a:r>
              <a:rPr lang="en-US" sz="1800">
                <a:latin typeface="Times New Roman"/>
                <a:ea typeface="+mn-lt"/>
                <a:cs typeface="+mn-lt"/>
              </a:rPr>
              <a:t> </a:t>
            </a:r>
          </a:p>
          <a:p>
            <a:pPr lvl="1"/>
            <a:r>
              <a:rPr lang="en-US" sz="1800">
                <a:solidFill>
                  <a:schemeClr val="bg1">
                    <a:lumMod val="65000"/>
                  </a:schemeClr>
                </a:solidFill>
                <a:latin typeface="Times New Roman"/>
                <a:cs typeface="Times New Roman"/>
              </a:rPr>
              <a:t>Augmented samples are data dependent but </a:t>
            </a:r>
            <a:r>
              <a:rPr lang="en-US" sz="1800" b="1">
                <a:solidFill>
                  <a:schemeClr val="bg1">
                    <a:lumMod val="65000"/>
                  </a:schemeClr>
                </a:solidFill>
                <a:latin typeface="Times New Roman"/>
                <a:cs typeface="Times New Roman"/>
              </a:rPr>
              <a:t>task independent </a:t>
            </a:r>
          </a:p>
          <a:p>
            <a:pPr lvl="1"/>
            <a:r>
              <a:rPr lang="en-US" sz="1800">
                <a:solidFill>
                  <a:schemeClr val="bg1">
                    <a:lumMod val="65000"/>
                  </a:schemeClr>
                </a:solidFill>
                <a:latin typeface="Times New Roman"/>
                <a:cs typeface="Times New Roman"/>
              </a:rPr>
              <a:t>Focus on </a:t>
            </a:r>
            <a:r>
              <a:rPr lang="en-US" sz="1800" b="1">
                <a:solidFill>
                  <a:schemeClr val="bg1">
                    <a:lumMod val="65000"/>
                  </a:schemeClr>
                </a:solidFill>
                <a:latin typeface="Times New Roman"/>
                <a:cs typeface="Times New Roman"/>
              </a:rPr>
              <a:t>shape augmentation</a:t>
            </a:r>
          </a:p>
          <a:p>
            <a:pPr lvl="1"/>
            <a:r>
              <a:rPr lang="en-US" sz="1800">
                <a:solidFill>
                  <a:schemeClr val="bg1">
                    <a:lumMod val="65000"/>
                  </a:schemeClr>
                </a:solidFill>
                <a:latin typeface="Times New Roman"/>
                <a:ea typeface="+mn-lt"/>
                <a:cs typeface="+mn-lt"/>
              </a:rPr>
              <a:t>Ignores learned texture bias of convolutional models</a:t>
            </a:r>
          </a:p>
          <a:p>
            <a:pPr lvl="1"/>
            <a:r>
              <a:rPr lang="en-US" sz="1800" b="1">
                <a:latin typeface="Times New Roman"/>
                <a:cs typeface="Times New Roman"/>
              </a:rPr>
              <a:t>Time intensive</a:t>
            </a:r>
            <a:r>
              <a:rPr lang="en-US" sz="1800">
                <a:latin typeface="Times New Roman"/>
                <a:cs typeface="Times New Roman"/>
              </a:rPr>
              <a:t> and </a:t>
            </a:r>
            <a:r>
              <a:rPr lang="en-US" sz="1800" b="1">
                <a:latin typeface="Times New Roman"/>
                <a:cs typeface="Times New Roman"/>
              </a:rPr>
              <a:t>resource consuming</a:t>
            </a:r>
            <a:endParaRPr lang="en-US" sz="1800">
              <a:latin typeface="sans-serif"/>
              <a:cs typeface="Times New Roman"/>
            </a:endParaRPr>
          </a:p>
        </p:txBody>
      </p:sp>
      <p:pic>
        <p:nvPicPr>
          <p:cNvPr id="4" name="Picture 3" descr="A plate with a clock and a fork and knife&#10;&#10;Description automatically generated">
            <a:extLst>
              <a:ext uri="{FF2B5EF4-FFF2-40B4-BE49-F238E27FC236}">
                <a16:creationId xmlns:a16="http://schemas.microsoft.com/office/drawing/2014/main" id="{CBEBC424-77D6-52DB-FDD4-1B22F1E24AEE}"/>
              </a:ext>
            </a:extLst>
          </p:cNvPr>
          <p:cNvPicPr>
            <a:picLocks noChangeAspect="1"/>
          </p:cNvPicPr>
          <p:nvPr/>
        </p:nvPicPr>
        <p:blipFill>
          <a:blip r:embed="rId2"/>
          <a:stretch>
            <a:fillRect/>
          </a:stretch>
        </p:blipFill>
        <p:spPr>
          <a:xfrm>
            <a:off x="6248293" y="2315"/>
            <a:ext cx="5943599" cy="6855939"/>
          </a:xfrm>
          <a:prstGeom prst="rect">
            <a:avLst/>
          </a:prstGeom>
        </p:spPr>
      </p:pic>
    </p:spTree>
    <p:extLst>
      <p:ext uri="{BB962C8B-B14F-4D97-AF65-F5344CB8AC3E}">
        <p14:creationId xmlns:p14="http://schemas.microsoft.com/office/powerpoint/2010/main" val="4126054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A5D7-02AE-21CB-A869-373A1E6DBA35}"/>
              </a:ext>
            </a:extLst>
          </p:cNvPr>
          <p:cNvSpPr>
            <a:spLocks noGrp="1"/>
          </p:cNvSpPr>
          <p:nvPr>
            <p:ph type="title"/>
          </p:nvPr>
        </p:nvSpPr>
        <p:spPr/>
        <p:txBody>
          <a:bodyPr>
            <a:normAutofit/>
          </a:bodyPr>
          <a:lstStyle/>
          <a:p>
            <a:r>
              <a:rPr lang="en-US" sz="3300" dirty="0">
                <a:latin typeface="Times New Roman"/>
                <a:cs typeface="Sabon Next LT"/>
              </a:rPr>
              <a:t>Outline</a:t>
            </a:r>
            <a:endParaRPr lang="en-US" sz="3300" dirty="0">
              <a:latin typeface="Times New Roman"/>
            </a:endParaRPr>
          </a:p>
        </p:txBody>
      </p:sp>
      <p:sp>
        <p:nvSpPr>
          <p:cNvPr id="3" name="Content Placeholder 2">
            <a:extLst>
              <a:ext uri="{FF2B5EF4-FFF2-40B4-BE49-F238E27FC236}">
                <a16:creationId xmlns:a16="http://schemas.microsoft.com/office/drawing/2014/main" id="{85A0ABAC-4083-FE08-2107-DAA5DA106A5A}"/>
              </a:ext>
            </a:extLst>
          </p:cNvPr>
          <p:cNvSpPr>
            <a:spLocks noGrp="1"/>
          </p:cNvSpPr>
          <p:nvPr>
            <p:ph idx="1"/>
          </p:nvPr>
        </p:nvSpPr>
        <p:spPr/>
        <p:txBody>
          <a:bodyPr vert="horz" lIns="91440" tIns="45720" rIns="91440" bIns="45720" rtlCol="0" anchor="t">
            <a:normAutofit/>
          </a:bodyPr>
          <a:lstStyle/>
          <a:p>
            <a:r>
              <a:rPr lang="en-US" sz="2000" dirty="0">
                <a:latin typeface="Times New Roman"/>
                <a:ea typeface="+mn-lt"/>
                <a:cs typeface="+mn-lt"/>
              </a:rPr>
              <a:t>        Introduction </a:t>
            </a:r>
            <a:endParaRPr lang="en-US" sz="2000" dirty="0">
              <a:latin typeface="Times New Roman"/>
              <a:cs typeface="Times New Roman"/>
            </a:endParaRPr>
          </a:p>
          <a:p>
            <a:r>
              <a:rPr lang="en-US" sz="2000" dirty="0">
                <a:latin typeface="Times New Roman"/>
                <a:ea typeface="+mn-lt"/>
                <a:cs typeface="+mn-lt"/>
              </a:rPr>
              <a:t>        Motivation </a:t>
            </a:r>
            <a:endParaRPr lang="en-US" sz="2000" dirty="0">
              <a:latin typeface="Times New Roman"/>
              <a:cs typeface="Times New Roman"/>
            </a:endParaRPr>
          </a:p>
          <a:p>
            <a:r>
              <a:rPr lang="en-US" sz="2000" dirty="0">
                <a:latin typeface="Times New Roman"/>
                <a:ea typeface="+mn-lt"/>
                <a:cs typeface="+mn-lt"/>
              </a:rPr>
              <a:t>        Methodology </a:t>
            </a:r>
            <a:endParaRPr lang="en-US" sz="2000" dirty="0">
              <a:latin typeface="Times New Roman"/>
              <a:cs typeface="Times New Roman"/>
            </a:endParaRPr>
          </a:p>
          <a:p>
            <a:r>
              <a:rPr lang="en-US" sz="2000" dirty="0">
                <a:latin typeface="Times New Roman"/>
                <a:ea typeface="+mn-lt"/>
                <a:cs typeface="+mn-lt"/>
              </a:rPr>
              <a:t>        Results </a:t>
            </a:r>
            <a:endParaRPr lang="en-US" sz="2000" dirty="0">
              <a:latin typeface="Times New Roman"/>
              <a:cs typeface="Times New Roman"/>
            </a:endParaRPr>
          </a:p>
          <a:p>
            <a:r>
              <a:rPr lang="en-US" sz="2000" dirty="0">
                <a:latin typeface="Times New Roman"/>
                <a:ea typeface="+mn-lt"/>
                <a:cs typeface="+mn-lt"/>
              </a:rPr>
              <a:t>        Conclusion and Future Work </a:t>
            </a:r>
            <a:endParaRPr lang="en-US" sz="2000" dirty="0">
              <a:latin typeface="Times New Roman"/>
              <a:cs typeface="Times New Roman"/>
            </a:endParaRPr>
          </a:p>
        </p:txBody>
      </p:sp>
    </p:spTree>
    <p:extLst>
      <p:ext uri="{BB962C8B-B14F-4D97-AF65-F5344CB8AC3E}">
        <p14:creationId xmlns:p14="http://schemas.microsoft.com/office/powerpoint/2010/main" val="3321894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6E46B1-3A14-53BC-2674-DE533624EB18}"/>
              </a:ext>
            </a:extLst>
          </p:cNvPr>
          <p:cNvSpPr>
            <a:spLocks noGrp="1"/>
          </p:cNvSpPr>
          <p:nvPr/>
        </p:nvSpPr>
        <p:spPr>
          <a:xfrm>
            <a:off x="3826949" y="2772041"/>
            <a:ext cx="4539597" cy="13161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latin typeface="Times New Roman"/>
                <a:cs typeface="Sabon Next LT"/>
              </a:rPr>
              <a:t>Methodology</a:t>
            </a:r>
          </a:p>
        </p:txBody>
      </p:sp>
    </p:spTree>
    <p:extLst>
      <p:ext uri="{BB962C8B-B14F-4D97-AF65-F5344CB8AC3E}">
        <p14:creationId xmlns:p14="http://schemas.microsoft.com/office/powerpoint/2010/main" val="1518578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7AC9-79EF-2997-A3EB-9910C598998E}"/>
              </a:ext>
            </a:extLst>
          </p:cNvPr>
          <p:cNvSpPr>
            <a:spLocks noGrp="1"/>
          </p:cNvSpPr>
          <p:nvPr>
            <p:ph type="title"/>
          </p:nvPr>
        </p:nvSpPr>
        <p:spPr/>
        <p:txBody>
          <a:bodyPr>
            <a:normAutofit/>
          </a:bodyPr>
          <a:lstStyle/>
          <a:p>
            <a:r>
              <a:rPr lang="en-US" sz="3300">
                <a:latin typeface="Times New Roman"/>
                <a:cs typeface="Sabon Next LT"/>
              </a:rPr>
              <a:t>Proposed Methodology</a:t>
            </a:r>
            <a:endParaRPr lang="en-US" sz="3300">
              <a:latin typeface="Times New Roman"/>
              <a:cs typeface="Times New Roman"/>
            </a:endParaRPr>
          </a:p>
        </p:txBody>
      </p:sp>
      <p:sp>
        <p:nvSpPr>
          <p:cNvPr id="3" name="Content Placeholder 2">
            <a:extLst>
              <a:ext uri="{FF2B5EF4-FFF2-40B4-BE49-F238E27FC236}">
                <a16:creationId xmlns:a16="http://schemas.microsoft.com/office/drawing/2014/main" id="{970DB3B2-A2E8-5370-1DC4-FB2D282324DC}"/>
              </a:ext>
            </a:extLst>
          </p:cNvPr>
          <p:cNvSpPr>
            <a:spLocks noGrp="1"/>
          </p:cNvSpPr>
          <p:nvPr>
            <p:ph idx="1"/>
          </p:nvPr>
        </p:nvSpPr>
        <p:spPr/>
        <p:txBody>
          <a:bodyPr vert="horz" lIns="91440" tIns="45720" rIns="91440" bIns="45720" rtlCol="0" anchor="t">
            <a:normAutofit/>
          </a:bodyPr>
          <a:lstStyle/>
          <a:p>
            <a:r>
              <a:rPr lang="en-US" sz="2000" b="1" dirty="0">
                <a:latin typeface="Times New Roman"/>
                <a:ea typeface="+mn-lt"/>
                <a:cs typeface="Times New Roman"/>
              </a:rPr>
              <a:t>Proposed an</a:t>
            </a:r>
            <a:r>
              <a:rPr lang="en-US" sz="2000" dirty="0">
                <a:latin typeface="Times New Roman"/>
                <a:ea typeface="+mn-lt"/>
                <a:cs typeface="Times New Roman"/>
              </a:rPr>
              <a:t> </a:t>
            </a:r>
            <a:r>
              <a:rPr lang="en-US" sz="2000" b="1" dirty="0">
                <a:latin typeface="Times New Roman"/>
                <a:ea typeface="+mn-lt"/>
                <a:cs typeface="Times New Roman"/>
              </a:rPr>
              <a:t>on-the-fly adversarial data augmentation</a:t>
            </a:r>
            <a:r>
              <a:rPr lang="en-US" sz="2000" dirty="0">
                <a:latin typeface="Times New Roman"/>
                <a:ea typeface="+mn-lt"/>
                <a:cs typeface="Times New Roman"/>
              </a:rPr>
              <a:t> method for Statistical Shape Modelling tasks with better generalization.</a:t>
            </a:r>
          </a:p>
          <a:p>
            <a:pPr marL="0" indent="0">
              <a:buNone/>
            </a:pPr>
            <a:endParaRPr lang="en-US" sz="2000">
              <a:latin typeface="sans-serif"/>
              <a:cs typeface="Times New Roman"/>
            </a:endParaRPr>
          </a:p>
        </p:txBody>
      </p:sp>
    </p:spTree>
    <p:extLst>
      <p:ext uri="{BB962C8B-B14F-4D97-AF65-F5344CB8AC3E}">
        <p14:creationId xmlns:p14="http://schemas.microsoft.com/office/powerpoint/2010/main" val="3465924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7AC9-79EF-2997-A3EB-9910C598998E}"/>
              </a:ext>
            </a:extLst>
          </p:cNvPr>
          <p:cNvSpPr>
            <a:spLocks noGrp="1"/>
          </p:cNvSpPr>
          <p:nvPr>
            <p:ph type="title"/>
          </p:nvPr>
        </p:nvSpPr>
        <p:spPr/>
        <p:txBody>
          <a:bodyPr>
            <a:normAutofit/>
          </a:bodyPr>
          <a:lstStyle/>
          <a:p>
            <a:r>
              <a:rPr lang="en-US" sz="3300">
                <a:latin typeface="Times New Roman"/>
                <a:cs typeface="Sabon Next LT"/>
              </a:rPr>
              <a:t>Proposed Methodology</a:t>
            </a:r>
            <a:endParaRPr lang="en-US" sz="3300">
              <a:latin typeface="Times New Roman"/>
              <a:cs typeface="Times New Roman"/>
            </a:endParaRPr>
          </a:p>
        </p:txBody>
      </p:sp>
      <p:sp>
        <p:nvSpPr>
          <p:cNvPr id="3" name="Content Placeholder 2">
            <a:extLst>
              <a:ext uri="{FF2B5EF4-FFF2-40B4-BE49-F238E27FC236}">
                <a16:creationId xmlns:a16="http://schemas.microsoft.com/office/drawing/2014/main" id="{970DB3B2-A2E8-5370-1DC4-FB2D282324DC}"/>
              </a:ext>
            </a:extLst>
          </p:cNvPr>
          <p:cNvSpPr>
            <a:spLocks noGrp="1"/>
          </p:cNvSpPr>
          <p:nvPr>
            <p:ph idx="1"/>
          </p:nvPr>
        </p:nvSpPr>
        <p:spPr/>
        <p:txBody>
          <a:bodyPr vert="horz" lIns="91440" tIns="45720" rIns="91440" bIns="45720" rtlCol="0" anchor="t">
            <a:normAutofit/>
          </a:bodyPr>
          <a:lstStyle/>
          <a:p>
            <a:r>
              <a:rPr lang="en-US" sz="2000" b="1" dirty="0">
                <a:latin typeface="Times New Roman"/>
                <a:ea typeface="+mn-lt"/>
                <a:cs typeface="Times New Roman"/>
              </a:rPr>
              <a:t>Proposed an</a:t>
            </a:r>
            <a:r>
              <a:rPr lang="en-US" sz="2000" dirty="0">
                <a:latin typeface="Times New Roman"/>
                <a:ea typeface="+mn-lt"/>
                <a:cs typeface="Times New Roman"/>
              </a:rPr>
              <a:t> </a:t>
            </a:r>
            <a:r>
              <a:rPr lang="en-US" sz="2000" b="1" dirty="0">
                <a:latin typeface="Times New Roman"/>
                <a:ea typeface="+mn-lt"/>
                <a:cs typeface="Times New Roman"/>
              </a:rPr>
              <a:t>on-the-fly adversarial data augmentation</a:t>
            </a:r>
            <a:r>
              <a:rPr lang="en-US" sz="2000" dirty="0">
                <a:latin typeface="Times New Roman"/>
                <a:ea typeface="+mn-lt"/>
                <a:cs typeface="Times New Roman"/>
              </a:rPr>
              <a:t> method for Statistical Shape Modelling tasks with better generalization.</a:t>
            </a:r>
          </a:p>
          <a:p>
            <a:pPr lvl="1"/>
            <a:r>
              <a:rPr lang="en-US" sz="2000" dirty="0">
                <a:latin typeface="Times New Roman"/>
                <a:ea typeface="+mn-lt"/>
                <a:cs typeface="Times New Roman"/>
              </a:rPr>
              <a:t>Texture Augmented (additive noise) samples are generated as an </a:t>
            </a:r>
            <a:r>
              <a:rPr lang="en-US" sz="2000" b="1" dirty="0">
                <a:latin typeface="Times New Roman"/>
                <a:ea typeface="+mn-lt"/>
                <a:cs typeface="Times New Roman"/>
              </a:rPr>
              <a:t>adversary </a:t>
            </a:r>
            <a:r>
              <a:rPr lang="en-US" sz="2000" dirty="0">
                <a:latin typeface="Times New Roman"/>
                <a:ea typeface="+mn-lt"/>
                <a:cs typeface="Times New Roman"/>
              </a:rPr>
              <a:t>to SSM Deep learning model</a:t>
            </a:r>
            <a:endParaRPr lang="en-US" dirty="0">
              <a:cs typeface="Times New Roman"/>
            </a:endParaRPr>
          </a:p>
          <a:p>
            <a:pPr marL="0" indent="0">
              <a:buNone/>
            </a:pPr>
            <a:endParaRPr lang="en-US" sz="2000">
              <a:latin typeface="sans-serif"/>
            </a:endParaRPr>
          </a:p>
        </p:txBody>
      </p:sp>
    </p:spTree>
    <p:extLst>
      <p:ext uri="{BB962C8B-B14F-4D97-AF65-F5344CB8AC3E}">
        <p14:creationId xmlns:p14="http://schemas.microsoft.com/office/powerpoint/2010/main" val="3798360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7AC9-79EF-2997-A3EB-9910C598998E}"/>
              </a:ext>
            </a:extLst>
          </p:cNvPr>
          <p:cNvSpPr>
            <a:spLocks noGrp="1"/>
          </p:cNvSpPr>
          <p:nvPr>
            <p:ph type="title"/>
          </p:nvPr>
        </p:nvSpPr>
        <p:spPr/>
        <p:txBody>
          <a:bodyPr>
            <a:normAutofit/>
          </a:bodyPr>
          <a:lstStyle/>
          <a:p>
            <a:r>
              <a:rPr lang="en-US" sz="3300">
                <a:latin typeface="Times New Roman"/>
                <a:cs typeface="Sabon Next LT"/>
              </a:rPr>
              <a:t>Proposed Methodology</a:t>
            </a:r>
            <a:endParaRPr lang="en-US" sz="3300">
              <a:latin typeface="Times New Roman"/>
              <a:cs typeface="Times New Roman"/>
            </a:endParaRPr>
          </a:p>
        </p:txBody>
      </p:sp>
      <p:sp>
        <p:nvSpPr>
          <p:cNvPr id="3" name="Content Placeholder 2">
            <a:extLst>
              <a:ext uri="{FF2B5EF4-FFF2-40B4-BE49-F238E27FC236}">
                <a16:creationId xmlns:a16="http://schemas.microsoft.com/office/drawing/2014/main" id="{970DB3B2-A2E8-5370-1DC4-FB2D282324DC}"/>
              </a:ext>
            </a:extLst>
          </p:cNvPr>
          <p:cNvSpPr>
            <a:spLocks noGrp="1"/>
          </p:cNvSpPr>
          <p:nvPr>
            <p:ph idx="1"/>
          </p:nvPr>
        </p:nvSpPr>
        <p:spPr/>
        <p:txBody>
          <a:bodyPr vert="horz" lIns="91440" tIns="45720" rIns="91440" bIns="45720" rtlCol="0" anchor="t">
            <a:normAutofit/>
          </a:bodyPr>
          <a:lstStyle/>
          <a:p>
            <a:r>
              <a:rPr lang="en-US" sz="2000" b="1" dirty="0">
                <a:latin typeface="Times New Roman"/>
                <a:ea typeface="+mn-lt"/>
                <a:cs typeface="Times New Roman"/>
              </a:rPr>
              <a:t>Proposed an</a:t>
            </a:r>
            <a:r>
              <a:rPr lang="en-US" sz="2000" dirty="0">
                <a:latin typeface="Times New Roman"/>
                <a:ea typeface="+mn-lt"/>
                <a:cs typeface="Times New Roman"/>
              </a:rPr>
              <a:t> </a:t>
            </a:r>
            <a:r>
              <a:rPr lang="en-US" sz="2000" b="1" dirty="0">
                <a:latin typeface="Times New Roman"/>
                <a:ea typeface="+mn-lt"/>
                <a:cs typeface="Times New Roman"/>
              </a:rPr>
              <a:t>on-the-fly adversarial data augmentation</a:t>
            </a:r>
            <a:r>
              <a:rPr lang="en-US" sz="2000" dirty="0">
                <a:latin typeface="Times New Roman"/>
                <a:ea typeface="+mn-lt"/>
                <a:cs typeface="Times New Roman"/>
              </a:rPr>
              <a:t> method for Statistical Shape Modelling tasks with better generalization.</a:t>
            </a:r>
          </a:p>
          <a:p>
            <a:pPr lvl="1"/>
            <a:r>
              <a:rPr lang="en-US" sz="2000" dirty="0">
                <a:solidFill>
                  <a:schemeClr val="bg1">
                    <a:lumMod val="65000"/>
                  </a:schemeClr>
                </a:solidFill>
                <a:latin typeface="Times New Roman"/>
                <a:ea typeface="+mn-lt"/>
                <a:cs typeface="Times New Roman"/>
              </a:rPr>
              <a:t>Texture Augmented (additive noise) samples are generated as an </a:t>
            </a:r>
            <a:r>
              <a:rPr lang="en-US" sz="2000" b="1" dirty="0">
                <a:solidFill>
                  <a:schemeClr val="bg1">
                    <a:lumMod val="65000"/>
                  </a:schemeClr>
                </a:solidFill>
                <a:latin typeface="Times New Roman"/>
                <a:ea typeface="+mn-lt"/>
                <a:cs typeface="Times New Roman"/>
              </a:rPr>
              <a:t>adversary </a:t>
            </a:r>
            <a:r>
              <a:rPr lang="en-US" sz="2000" dirty="0">
                <a:solidFill>
                  <a:schemeClr val="bg1">
                    <a:lumMod val="65000"/>
                  </a:schemeClr>
                </a:solidFill>
                <a:latin typeface="Times New Roman"/>
                <a:ea typeface="+mn-lt"/>
                <a:cs typeface="Times New Roman"/>
              </a:rPr>
              <a:t>to SSM Deep learning model</a:t>
            </a:r>
            <a:endParaRPr lang="en-US" dirty="0">
              <a:solidFill>
                <a:schemeClr val="bg1">
                  <a:lumMod val="65000"/>
                </a:schemeClr>
              </a:solidFill>
              <a:cs typeface="Times New Roman"/>
            </a:endParaRPr>
          </a:p>
          <a:p>
            <a:pPr lvl="1"/>
            <a:r>
              <a:rPr lang="en-US" sz="2000" dirty="0">
                <a:latin typeface="Times New Roman"/>
                <a:ea typeface="+mn-lt"/>
                <a:cs typeface="+mn-lt"/>
              </a:rPr>
              <a:t>Generates both </a:t>
            </a:r>
            <a:r>
              <a:rPr lang="en-US" sz="2000" b="1" dirty="0">
                <a:latin typeface="Times New Roman"/>
                <a:ea typeface="+mn-lt"/>
                <a:cs typeface="+mn-lt"/>
              </a:rPr>
              <a:t>Task- and data- dependent</a:t>
            </a:r>
            <a:r>
              <a:rPr lang="en-US" sz="2000" dirty="0">
                <a:latin typeface="Times New Roman"/>
                <a:ea typeface="+mn-lt"/>
                <a:cs typeface="+mn-lt"/>
              </a:rPr>
              <a:t> samples.</a:t>
            </a:r>
          </a:p>
          <a:p>
            <a:pPr marL="0" indent="0">
              <a:buNone/>
            </a:pPr>
            <a:endParaRPr lang="en-US" sz="2000">
              <a:latin typeface="sans-serif"/>
            </a:endParaRPr>
          </a:p>
        </p:txBody>
      </p:sp>
    </p:spTree>
    <p:extLst>
      <p:ext uri="{BB962C8B-B14F-4D97-AF65-F5344CB8AC3E}">
        <p14:creationId xmlns:p14="http://schemas.microsoft.com/office/powerpoint/2010/main" val="3536969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7AC9-79EF-2997-A3EB-9910C598998E}"/>
              </a:ext>
            </a:extLst>
          </p:cNvPr>
          <p:cNvSpPr>
            <a:spLocks noGrp="1"/>
          </p:cNvSpPr>
          <p:nvPr>
            <p:ph type="title"/>
          </p:nvPr>
        </p:nvSpPr>
        <p:spPr/>
        <p:txBody>
          <a:bodyPr>
            <a:normAutofit/>
          </a:bodyPr>
          <a:lstStyle/>
          <a:p>
            <a:r>
              <a:rPr lang="en-US" sz="3300">
                <a:latin typeface="Times New Roman"/>
                <a:cs typeface="Sabon Next LT"/>
              </a:rPr>
              <a:t>Proposed Methodology</a:t>
            </a:r>
            <a:endParaRPr lang="en-US" sz="3300">
              <a:latin typeface="Times New Roman"/>
              <a:cs typeface="Times New Roman"/>
            </a:endParaRPr>
          </a:p>
        </p:txBody>
      </p:sp>
      <p:sp>
        <p:nvSpPr>
          <p:cNvPr id="3" name="Content Placeholder 2">
            <a:extLst>
              <a:ext uri="{FF2B5EF4-FFF2-40B4-BE49-F238E27FC236}">
                <a16:creationId xmlns:a16="http://schemas.microsoft.com/office/drawing/2014/main" id="{970DB3B2-A2E8-5370-1DC4-FB2D282324DC}"/>
              </a:ext>
            </a:extLst>
          </p:cNvPr>
          <p:cNvSpPr>
            <a:spLocks noGrp="1"/>
          </p:cNvSpPr>
          <p:nvPr>
            <p:ph idx="1"/>
          </p:nvPr>
        </p:nvSpPr>
        <p:spPr/>
        <p:txBody>
          <a:bodyPr vert="horz" lIns="91440" tIns="45720" rIns="91440" bIns="45720" rtlCol="0" anchor="t">
            <a:normAutofit/>
          </a:bodyPr>
          <a:lstStyle/>
          <a:p>
            <a:r>
              <a:rPr lang="en-US" sz="2000" b="1" dirty="0">
                <a:latin typeface="Times New Roman"/>
                <a:ea typeface="+mn-lt"/>
                <a:cs typeface="Times New Roman"/>
              </a:rPr>
              <a:t>Proposed an</a:t>
            </a:r>
            <a:r>
              <a:rPr lang="en-US" sz="2000" dirty="0">
                <a:latin typeface="Times New Roman"/>
                <a:ea typeface="+mn-lt"/>
                <a:cs typeface="Times New Roman"/>
              </a:rPr>
              <a:t> </a:t>
            </a:r>
            <a:r>
              <a:rPr lang="en-US" sz="2000" b="1" dirty="0">
                <a:latin typeface="Times New Roman"/>
                <a:ea typeface="+mn-lt"/>
                <a:cs typeface="Times New Roman"/>
              </a:rPr>
              <a:t>on-the-fly adversarial data augmentation</a:t>
            </a:r>
            <a:r>
              <a:rPr lang="en-US" sz="2000" dirty="0">
                <a:latin typeface="Times New Roman"/>
                <a:ea typeface="+mn-lt"/>
                <a:cs typeface="Times New Roman"/>
              </a:rPr>
              <a:t> method for Statistical Shape Modelling tasks with better generalization.</a:t>
            </a:r>
          </a:p>
          <a:p>
            <a:pPr lvl="1"/>
            <a:r>
              <a:rPr lang="en-US" sz="2000" dirty="0">
                <a:solidFill>
                  <a:schemeClr val="bg1">
                    <a:lumMod val="65000"/>
                  </a:schemeClr>
                </a:solidFill>
                <a:latin typeface="Times New Roman"/>
                <a:ea typeface="+mn-lt"/>
                <a:cs typeface="Times New Roman"/>
              </a:rPr>
              <a:t>Texture Augmented (additive noise) samples are generated as an </a:t>
            </a:r>
            <a:r>
              <a:rPr lang="en-US" sz="2000" b="1" dirty="0">
                <a:solidFill>
                  <a:schemeClr val="bg1">
                    <a:lumMod val="65000"/>
                  </a:schemeClr>
                </a:solidFill>
                <a:latin typeface="Times New Roman"/>
                <a:ea typeface="+mn-lt"/>
                <a:cs typeface="Times New Roman"/>
              </a:rPr>
              <a:t>adversary </a:t>
            </a:r>
            <a:r>
              <a:rPr lang="en-US" sz="2000" dirty="0">
                <a:solidFill>
                  <a:schemeClr val="bg1">
                    <a:lumMod val="65000"/>
                  </a:schemeClr>
                </a:solidFill>
                <a:latin typeface="Times New Roman"/>
                <a:ea typeface="+mn-lt"/>
                <a:cs typeface="Times New Roman"/>
              </a:rPr>
              <a:t>to SSM Deep learning model</a:t>
            </a:r>
            <a:endParaRPr lang="en-US">
              <a:solidFill>
                <a:schemeClr val="bg1">
                  <a:lumMod val="65000"/>
                </a:schemeClr>
              </a:solidFill>
              <a:cs typeface="Times New Roman"/>
            </a:endParaRPr>
          </a:p>
          <a:p>
            <a:pPr lvl="1"/>
            <a:r>
              <a:rPr lang="en-US" sz="2000" dirty="0">
                <a:solidFill>
                  <a:schemeClr val="bg1">
                    <a:lumMod val="65000"/>
                  </a:schemeClr>
                </a:solidFill>
                <a:latin typeface="Times New Roman"/>
                <a:ea typeface="+mn-lt"/>
                <a:cs typeface="+mn-lt"/>
              </a:rPr>
              <a:t>Generates both </a:t>
            </a:r>
            <a:r>
              <a:rPr lang="en-US" sz="2000" b="1" dirty="0">
                <a:solidFill>
                  <a:schemeClr val="bg1">
                    <a:lumMod val="65000"/>
                  </a:schemeClr>
                </a:solidFill>
                <a:latin typeface="Times New Roman"/>
                <a:ea typeface="+mn-lt"/>
                <a:cs typeface="+mn-lt"/>
              </a:rPr>
              <a:t>Task- and data- dependent</a:t>
            </a:r>
            <a:r>
              <a:rPr lang="en-US" sz="2000" dirty="0">
                <a:solidFill>
                  <a:schemeClr val="bg1">
                    <a:lumMod val="65000"/>
                  </a:schemeClr>
                </a:solidFill>
                <a:latin typeface="Times New Roman"/>
                <a:ea typeface="+mn-lt"/>
                <a:cs typeface="+mn-lt"/>
              </a:rPr>
              <a:t> samples.</a:t>
            </a:r>
          </a:p>
          <a:p>
            <a:pPr lvl="1"/>
            <a:r>
              <a:rPr lang="en-US" sz="2000" dirty="0">
                <a:latin typeface="Times New Roman"/>
                <a:ea typeface="+mn-lt"/>
                <a:cs typeface="+mn-lt"/>
              </a:rPr>
              <a:t>Shift from explicit shape augmentation to </a:t>
            </a:r>
            <a:r>
              <a:rPr lang="en-US" sz="2000" b="1" dirty="0">
                <a:latin typeface="Times New Roman"/>
                <a:ea typeface="+mn-lt"/>
                <a:cs typeface="Times New Roman"/>
              </a:rPr>
              <a:t>implicit shape attention</a:t>
            </a:r>
            <a:r>
              <a:rPr lang="en-US" sz="2000" dirty="0">
                <a:latin typeface="Times New Roman"/>
                <a:ea typeface="+mn-lt"/>
                <a:cs typeface="Times New Roman"/>
              </a:rPr>
              <a:t>.</a:t>
            </a:r>
            <a:endParaRPr lang="en-US" sz="2000" dirty="0">
              <a:latin typeface="Times New Roman"/>
            </a:endParaRPr>
          </a:p>
          <a:p>
            <a:pPr marL="0" indent="0">
              <a:buNone/>
            </a:pPr>
            <a:endParaRPr lang="en-US" sz="2000">
              <a:latin typeface="sans-serif"/>
            </a:endParaRPr>
          </a:p>
        </p:txBody>
      </p:sp>
    </p:spTree>
    <p:extLst>
      <p:ext uri="{BB962C8B-B14F-4D97-AF65-F5344CB8AC3E}">
        <p14:creationId xmlns:p14="http://schemas.microsoft.com/office/powerpoint/2010/main" val="1098005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5ECF-31BC-7BE6-DEAC-A97D37EBE813}"/>
              </a:ext>
            </a:extLst>
          </p:cNvPr>
          <p:cNvSpPr>
            <a:spLocks noGrp="1"/>
          </p:cNvSpPr>
          <p:nvPr>
            <p:ph type="title"/>
          </p:nvPr>
        </p:nvSpPr>
        <p:spPr/>
        <p:txBody>
          <a:bodyPr/>
          <a:lstStyle/>
          <a:p>
            <a:r>
              <a:rPr lang="en-US" sz="3300" dirty="0">
                <a:latin typeface="Times New Roman"/>
                <a:cs typeface="Times New Roman"/>
              </a:rPr>
              <a:t>Proposed Methodology</a:t>
            </a:r>
            <a:endParaRPr lang="en-US" dirty="0"/>
          </a:p>
        </p:txBody>
      </p:sp>
      <p:sp>
        <p:nvSpPr>
          <p:cNvPr id="3" name="Content Placeholder 2">
            <a:extLst>
              <a:ext uri="{FF2B5EF4-FFF2-40B4-BE49-F238E27FC236}">
                <a16:creationId xmlns:a16="http://schemas.microsoft.com/office/drawing/2014/main" id="{39365704-10FF-9A42-A6E4-533E94B6C91E}"/>
              </a:ext>
            </a:extLst>
          </p:cNvPr>
          <p:cNvSpPr>
            <a:spLocks noGrp="1"/>
          </p:cNvSpPr>
          <p:nvPr>
            <p:ph idx="1"/>
          </p:nvPr>
        </p:nvSpPr>
        <p:spPr/>
        <p:txBody>
          <a:bodyPr vert="horz" lIns="91440" tIns="45720" rIns="91440" bIns="45720" rtlCol="0" anchor="t">
            <a:normAutofit/>
          </a:bodyPr>
          <a:lstStyle/>
          <a:p>
            <a:pPr>
              <a:lnSpc>
                <a:spcPct val="90000"/>
              </a:lnSpc>
            </a:pPr>
            <a:r>
              <a:rPr lang="en-US" sz="2000" b="1" dirty="0">
                <a:latin typeface="Times New Roman"/>
                <a:cs typeface="Times New Roman"/>
              </a:rPr>
              <a:t>Proposed an</a:t>
            </a:r>
            <a:r>
              <a:rPr lang="en-US" sz="2000" dirty="0">
                <a:latin typeface="Times New Roman"/>
                <a:cs typeface="Times New Roman"/>
              </a:rPr>
              <a:t> </a:t>
            </a:r>
            <a:r>
              <a:rPr lang="en-US" sz="2000" b="1" dirty="0">
                <a:latin typeface="Times New Roman"/>
                <a:cs typeface="Times New Roman"/>
              </a:rPr>
              <a:t>on-the-fly adversarial data augmentation</a:t>
            </a:r>
            <a:r>
              <a:rPr lang="en-US" sz="2000" dirty="0">
                <a:latin typeface="Times New Roman"/>
                <a:cs typeface="Times New Roman"/>
              </a:rPr>
              <a:t> method for SSM tasks with better generalization.</a:t>
            </a:r>
          </a:p>
          <a:p>
            <a:pPr lvl="1">
              <a:lnSpc>
                <a:spcPct val="90000"/>
              </a:lnSpc>
            </a:pPr>
            <a:r>
              <a:rPr lang="en-US" sz="2000" dirty="0">
                <a:solidFill>
                  <a:schemeClr val="bg1">
                    <a:lumMod val="65000"/>
                  </a:schemeClr>
                </a:solidFill>
                <a:latin typeface="Times New Roman"/>
                <a:cs typeface="Times New Roman"/>
              </a:rPr>
              <a:t>Texture augmented (additive noise) samples are generated as an adversary to SSM Deep learning model.</a:t>
            </a:r>
          </a:p>
          <a:p>
            <a:pPr lvl="1">
              <a:lnSpc>
                <a:spcPct val="90000"/>
              </a:lnSpc>
            </a:pPr>
            <a:r>
              <a:rPr lang="en-US" sz="2000" dirty="0">
                <a:solidFill>
                  <a:schemeClr val="bg1">
                    <a:lumMod val="65000"/>
                  </a:schemeClr>
                </a:solidFill>
                <a:latin typeface="Times New Roman"/>
                <a:cs typeface="Times New Roman"/>
              </a:rPr>
              <a:t>Generates both </a:t>
            </a:r>
            <a:r>
              <a:rPr lang="en-US" sz="2000" b="1" dirty="0">
                <a:solidFill>
                  <a:schemeClr val="bg1">
                    <a:lumMod val="65000"/>
                  </a:schemeClr>
                </a:solidFill>
                <a:latin typeface="Times New Roman"/>
                <a:cs typeface="Times New Roman"/>
              </a:rPr>
              <a:t>task- and data- dependent</a:t>
            </a:r>
            <a:r>
              <a:rPr lang="en-US" sz="2000" dirty="0">
                <a:solidFill>
                  <a:schemeClr val="bg1">
                    <a:lumMod val="65000"/>
                  </a:schemeClr>
                </a:solidFill>
                <a:latin typeface="Times New Roman"/>
                <a:cs typeface="Times New Roman"/>
              </a:rPr>
              <a:t> samples.</a:t>
            </a:r>
          </a:p>
          <a:p>
            <a:pPr lvl="1">
              <a:lnSpc>
                <a:spcPct val="90000"/>
              </a:lnSpc>
            </a:pPr>
            <a:r>
              <a:rPr lang="en-US" sz="2000" dirty="0">
                <a:solidFill>
                  <a:schemeClr val="bg1">
                    <a:lumMod val="65000"/>
                  </a:schemeClr>
                </a:solidFill>
                <a:latin typeface="Times New Roman"/>
                <a:cs typeface="Times New Roman"/>
              </a:rPr>
              <a:t>Shift from explicit shape augmentation to </a:t>
            </a:r>
            <a:r>
              <a:rPr lang="en-US" sz="2000" b="1" dirty="0">
                <a:solidFill>
                  <a:schemeClr val="bg1">
                    <a:lumMod val="65000"/>
                  </a:schemeClr>
                </a:solidFill>
                <a:latin typeface="Times New Roman"/>
                <a:cs typeface="Times New Roman"/>
              </a:rPr>
              <a:t>implicit shape attention</a:t>
            </a:r>
            <a:r>
              <a:rPr lang="en-US" sz="2000" dirty="0">
                <a:solidFill>
                  <a:schemeClr val="bg1">
                    <a:lumMod val="65000"/>
                  </a:schemeClr>
                </a:solidFill>
                <a:latin typeface="Times New Roman"/>
                <a:cs typeface="Times New Roman"/>
              </a:rPr>
              <a:t>.</a:t>
            </a:r>
          </a:p>
          <a:p>
            <a:pPr lvl="1">
              <a:lnSpc>
                <a:spcPct val="90000"/>
              </a:lnSpc>
            </a:pPr>
            <a:r>
              <a:rPr lang="en-US" sz="2000" dirty="0">
                <a:latin typeface="Times New Roman"/>
                <a:cs typeface="Times New Roman"/>
              </a:rPr>
              <a:t>By </a:t>
            </a:r>
            <a:r>
              <a:rPr lang="en-US" sz="2000" b="1" dirty="0">
                <a:latin typeface="Times New Roman"/>
                <a:cs typeface="Times New Roman"/>
              </a:rPr>
              <a:t>augmenting texture</a:t>
            </a:r>
            <a:r>
              <a:rPr lang="en-US" sz="2000" dirty="0">
                <a:latin typeface="Times New Roman"/>
                <a:cs typeface="Times New Roman"/>
              </a:rPr>
              <a:t>, the model learns to ignore texture variations and focuses on the underlying shape.</a:t>
            </a:r>
            <a:endParaRPr lang="en-US" dirty="0"/>
          </a:p>
        </p:txBody>
      </p:sp>
    </p:spTree>
    <p:extLst>
      <p:ext uri="{BB962C8B-B14F-4D97-AF65-F5344CB8AC3E}">
        <p14:creationId xmlns:p14="http://schemas.microsoft.com/office/powerpoint/2010/main" val="4121917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CDE71-EB64-417F-43AE-32D0B25D95B9}"/>
              </a:ext>
            </a:extLst>
          </p:cNvPr>
          <p:cNvSpPr>
            <a:spLocks noGrp="1"/>
          </p:cNvSpPr>
          <p:nvPr>
            <p:ph type="title"/>
          </p:nvPr>
        </p:nvSpPr>
        <p:spPr/>
        <p:txBody>
          <a:bodyPr/>
          <a:lstStyle/>
          <a:p>
            <a:pPr>
              <a:lnSpc>
                <a:spcPct val="90000"/>
              </a:lnSpc>
            </a:pPr>
            <a:r>
              <a:rPr lang="en-US" sz="3300" dirty="0">
                <a:latin typeface="Times New Roman"/>
                <a:cs typeface="Times New Roman"/>
              </a:rPr>
              <a:t>Proposed Methodology</a:t>
            </a:r>
          </a:p>
        </p:txBody>
      </p:sp>
      <p:sp>
        <p:nvSpPr>
          <p:cNvPr id="3" name="Content Placeholder 2">
            <a:extLst>
              <a:ext uri="{FF2B5EF4-FFF2-40B4-BE49-F238E27FC236}">
                <a16:creationId xmlns:a16="http://schemas.microsoft.com/office/drawing/2014/main" id="{A5B18663-540A-1DBE-5612-8B6DC5B2487E}"/>
              </a:ext>
            </a:extLst>
          </p:cNvPr>
          <p:cNvSpPr>
            <a:spLocks noGrp="1"/>
          </p:cNvSpPr>
          <p:nvPr>
            <p:ph idx="1"/>
          </p:nvPr>
        </p:nvSpPr>
        <p:spPr/>
        <p:txBody>
          <a:bodyPr vert="horz" lIns="91440" tIns="45720" rIns="91440" bIns="45720" rtlCol="0" anchor="t">
            <a:normAutofit/>
          </a:bodyPr>
          <a:lstStyle/>
          <a:p>
            <a:pPr>
              <a:lnSpc>
                <a:spcPct val="90000"/>
              </a:lnSpc>
            </a:pPr>
            <a:r>
              <a:rPr lang="en-US" sz="2000" b="1" dirty="0">
                <a:latin typeface="Times New Roman"/>
                <a:cs typeface="Times New Roman"/>
              </a:rPr>
              <a:t>Proposed an</a:t>
            </a:r>
            <a:r>
              <a:rPr lang="en-US" sz="2000" dirty="0">
                <a:latin typeface="Times New Roman"/>
                <a:cs typeface="Times New Roman"/>
              </a:rPr>
              <a:t> </a:t>
            </a:r>
            <a:r>
              <a:rPr lang="en-US" sz="2000" b="1" dirty="0">
                <a:latin typeface="Times New Roman"/>
                <a:cs typeface="Times New Roman"/>
              </a:rPr>
              <a:t>on-the-fly adversarial data augmentation</a:t>
            </a:r>
            <a:r>
              <a:rPr lang="en-US" sz="2000" dirty="0">
                <a:latin typeface="Times New Roman"/>
                <a:cs typeface="Times New Roman"/>
              </a:rPr>
              <a:t> method for SSM tasks with better generalization.</a:t>
            </a:r>
          </a:p>
          <a:p>
            <a:pPr>
              <a:lnSpc>
                <a:spcPct val="90000"/>
              </a:lnSpc>
            </a:pPr>
            <a:endParaRPr lang="en-US" sz="2000" dirty="0">
              <a:latin typeface="Times New Roman"/>
              <a:cs typeface="Times New Roman"/>
            </a:endParaRPr>
          </a:p>
          <a:p>
            <a:pPr>
              <a:lnSpc>
                <a:spcPct val="90000"/>
              </a:lnSpc>
            </a:pPr>
            <a:r>
              <a:rPr lang="en-US" sz="2000" dirty="0">
                <a:latin typeface="Times New Roman"/>
                <a:cs typeface="Times New Roman"/>
              </a:rPr>
              <a:t>Tested the approach on </a:t>
            </a:r>
            <a:r>
              <a:rPr lang="en-US" sz="2000" b="1" dirty="0">
                <a:latin typeface="Times New Roman"/>
                <a:cs typeface="Times New Roman"/>
              </a:rPr>
              <a:t>Left Atrium</a:t>
            </a:r>
            <a:r>
              <a:rPr lang="en-US" sz="2000" dirty="0">
                <a:latin typeface="Times New Roman"/>
                <a:cs typeface="Times New Roman"/>
              </a:rPr>
              <a:t> and </a:t>
            </a:r>
            <a:r>
              <a:rPr lang="en-US" sz="2000" b="1" dirty="0">
                <a:latin typeface="Times New Roman"/>
                <a:cs typeface="Times New Roman"/>
              </a:rPr>
              <a:t>Femur </a:t>
            </a:r>
            <a:r>
              <a:rPr lang="en-US" sz="2000" dirty="0">
                <a:latin typeface="Times New Roman"/>
                <a:cs typeface="Times New Roman"/>
              </a:rPr>
              <a:t>Datasets which has shown improved results.</a:t>
            </a:r>
            <a:endParaRPr lang="en-US" dirty="0"/>
          </a:p>
        </p:txBody>
      </p:sp>
    </p:spTree>
    <p:extLst>
      <p:ext uri="{BB962C8B-B14F-4D97-AF65-F5344CB8AC3E}">
        <p14:creationId xmlns:p14="http://schemas.microsoft.com/office/powerpoint/2010/main" val="546430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E57B79-6AB9-7973-2C41-D5B718666E62}"/>
              </a:ext>
            </a:extLst>
          </p:cNvPr>
          <p:cNvSpPr>
            <a:spLocks noGrp="1"/>
          </p:cNvSpPr>
          <p:nvPr/>
        </p:nvSpPr>
        <p:spPr>
          <a:xfrm>
            <a:off x="3948869" y="2758978"/>
            <a:ext cx="4300111" cy="13379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latin typeface="Times New Roman"/>
                <a:cs typeface="Sabon Next LT"/>
              </a:rPr>
              <a:t>Architecture</a:t>
            </a:r>
          </a:p>
        </p:txBody>
      </p:sp>
    </p:spTree>
    <p:extLst>
      <p:ext uri="{BB962C8B-B14F-4D97-AF65-F5344CB8AC3E}">
        <p14:creationId xmlns:p14="http://schemas.microsoft.com/office/powerpoint/2010/main" val="115654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B3BD-6756-9AAC-0568-62D8F16825C0}"/>
              </a:ext>
            </a:extLst>
          </p:cNvPr>
          <p:cNvSpPr>
            <a:spLocks noGrp="1"/>
          </p:cNvSpPr>
          <p:nvPr>
            <p:ph type="title"/>
          </p:nvPr>
        </p:nvSpPr>
        <p:spPr/>
        <p:txBody>
          <a:bodyPr/>
          <a:lstStyle/>
          <a:p>
            <a:pPr>
              <a:lnSpc>
                <a:spcPct val="90000"/>
              </a:lnSpc>
            </a:pPr>
            <a:r>
              <a:rPr lang="en-US" sz="3300" dirty="0">
                <a:latin typeface="Times New Roman"/>
                <a:cs typeface="Times New Roman"/>
              </a:rPr>
              <a:t>Architecture - ADASSM </a:t>
            </a:r>
          </a:p>
        </p:txBody>
      </p:sp>
      <p:pic>
        <p:nvPicPr>
          <p:cNvPr id="7" name="Content Placeholder 6">
            <a:extLst>
              <a:ext uri="{FF2B5EF4-FFF2-40B4-BE49-F238E27FC236}">
                <a16:creationId xmlns:a16="http://schemas.microsoft.com/office/drawing/2014/main" id="{7162AE4A-8C48-321B-A586-F0FED1D48353}"/>
              </a:ext>
            </a:extLst>
          </p:cNvPr>
          <p:cNvPicPr>
            <a:picLocks noGrp="1" noChangeAspect="1"/>
          </p:cNvPicPr>
          <p:nvPr>
            <p:ph idx="1"/>
          </p:nvPr>
        </p:nvPicPr>
        <p:blipFill>
          <a:blip r:embed="rId2"/>
          <a:stretch>
            <a:fillRect/>
          </a:stretch>
        </p:blipFill>
        <p:spPr>
          <a:xfrm>
            <a:off x="458833" y="1690710"/>
            <a:ext cx="4533900" cy="4086225"/>
          </a:xfrm>
        </p:spPr>
      </p:pic>
      <p:pic>
        <p:nvPicPr>
          <p:cNvPr id="8" name="Picture 7" descr="A black and white text&#10;&#10;Description automatically generated">
            <a:extLst>
              <a:ext uri="{FF2B5EF4-FFF2-40B4-BE49-F238E27FC236}">
                <a16:creationId xmlns:a16="http://schemas.microsoft.com/office/drawing/2014/main" id="{F9985805-D7E5-6834-C79B-EFE86D517D32}"/>
              </a:ext>
            </a:extLst>
          </p:cNvPr>
          <p:cNvPicPr>
            <a:picLocks noChangeAspect="1"/>
          </p:cNvPicPr>
          <p:nvPr/>
        </p:nvPicPr>
        <p:blipFill>
          <a:blip r:embed="rId3"/>
          <a:stretch>
            <a:fillRect/>
          </a:stretch>
        </p:blipFill>
        <p:spPr>
          <a:xfrm>
            <a:off x="4537166" y="6530796"/>
            <a:ext cx="2743200" cy="353961"/>
          </a:xfrm>
          <a:prstGeom prst="rect">
            <a:avLst/>
          </a:prstGeom>
        </p:spPr>
      </p:pic>
    </p:spTree>
    <p:extLst>
      <p:ext uri="{BB962C8B-B14F-4D97-AF65-F5344CB8AC3E}">
        <p14:creationId xmlns:p14="http://schemas.microsoft.com/office/powerpoint/2010/main" val="3731980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F4B8-2092-ADCF-417D-2B77315B007A}"/>
              </a:ext>
            </a:extLst>
          </p:cNvPr>
          <p:cNvSpPr>
            <a:spLocks noGrp="1"/>
          </p:cNvSpPr>
          <p:nvPr>
            <p:ph type="title"/>
          </p:nvPr>
        </p:nvSpPr>
        <p:spPr/>
        <p:txBody>
          <a:bodyPr/>
          <a:lstStyle/>
          <a:p>
            <a:pPr>
              <a:lnSpc>
                <a:spcPct val="90000"/>
              </a:lnSpc>
            </a:pPr>
            <a:r>
              <a:rPr lang="en-US" sz="3300" dirty="0">
                <a:latin typeface="Times New Roman"/>
                <a:cs typeface="Times New Roman"/>
              </a:rPr>
              <a:t>Architecture - ADASSM </a:t>
            </a:r>
          </a:p>
        </p:txBody>
      </p:sp>
      <p:pic>
        <p:nvPicPr>
          <p:cNvPr id="4" name="Content Placeholder 3" descr="A diagram of a block&#10;&#10;Description automatically generated">
            <a:extLst>
              <a:ext uri="{FF2B5EF4-FFF2-40B4-BE49-F238E27FC236}">
                <a16:creationId xmlns:a16="http://schemas.microsoft.com/office/drawing/2014/main" id="{F40C1A14-87C6-CEC4-A3A0-03D117B8B6AA}"/>
              </a:ext>
            </a:extLst>
          </p:cNvPr>
          <p:cNvPicPr>
            <a:picLocks noGrp="1" noChangeAspect="1"/>
          </p:cNvPicPr>
          <p:nvPr>
            <p:ph idx="1"/>
          </p:nvPr>
        </p:nvPicPr>
        <p:blipFill>
          <a:blip r:embed="rId3"/>
          <a:stretch>
            <a:fillRect/>
          </a:stretch>
        </p:blipFill>
        <p:spPr>
          <a:xfrm>
            <a:off x="446314" y="1708807"/>
            <a:ext cx="8686800" cy="4171950"/>
          </a:xfrm>
        </p:spPr>
      </p:pic>
      <p:pic>
        <p:nvPicPr>
          <p:cNvPr id="5" name="Picture 4" descr="A black background with white and orange letters&#10;&#10;Description automatically generated">
            <a:extLst>
              <a:ext uri="{FF2B5EF4-FFF2-40B4-BE49-F238E27FC236}">
                <a16:creationId xmlns:a16="http://schemas.microsoft.com/office/drawing/2014/main" id="{8A3441D1-65D7-D0B6-B29E-E2C97D4C421F}"/>
              </a:ext>
            </a:extLst>
          </p:cNvPr>
          <p:cNvPicPr>
            <a:picLocks noChangeAspect="1"/>
          </p:cNvPicPr>
          <p:nvPr/>
        </p:nvPicPr>
        <p:blipFill>
          <a:blip r:embed="rId4"/>
          <a:stretch>
            <a:fillRect/>
          </a:stretch>
        </p:blipFill>
        <p:spPr>
          <a:xfrm>
            <a:off x="1733006" y="6426739"/>
            <a:ext cx="8686799" cy="396613"/>
          </a:xfrm>
          <a:prstGeom prst="rect">
            <a:avLst/>
          </a:prstGeom>
        </p:spPr>
      </p:pic>
    </p:spTree>
    <p:extLst>
      <p:ext uri="{BB962C8B-B14F-4D97-AF65-F5344CB8AC3E}">
        <p14:creationId xmlns:p14="http://schemas.microsoft.com/office/powerpoint/2010/main" val="1935537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9FE56C-5CA6-776B-9DB5-D1148521BC04}"/>
              </a:ext>
            </a:extLst>
          </p:cNvPr>
          <p:cNvSpPr>
            <a:spLocks noGrp="1"/>
          </p:cNvSpPr>
          <p:nvPr>
            <p:ph type="title"/>
          </p:nvPr>
        </p:nvSpPr>
        <p:spPr>
          <a:xfrm>
            <a:off x="3909681" y="2828646"/>
            <a:ext cx="4378488" cy="1202971"/>
          </a:xfrm>
        </p:spPr>
        <p:txBody>
          <a:bodyPr>
            <a:noAutofit/>
          </a:bodyPr>
          <a:lstStyle/>
          <a:p>
            <a:r>
              <a:rPr lang="en-US" sz="6000">
                <a:latin typeface="Times New Roman"/>
                <a:cs typeface="Sabon Next LT"/>
              </a:rPr>
              <a:t>Introduction</a:t>
            </a:r>
            <a:endParaRPr lang="en-US" sz="6000">
              <a:latin typeface="Times New Roman"/>
              <a:cs typeface="Times New Roman"/>
            </a:endParaRPr>
          </a:p>
        </p:txBody>
      </p:sp>
    </p:spTree>
    <p:extLst>
      <p:ext uri="{BB962C8B-B14F-4D97-AF65-F5344CB8AC3E}">
        <p14:creationId xmlns:p14="http://schemas.microsoft.com/office/powerpoint/2010/main" val="421796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32117-3A1A-F178-62C3-5E095A9EE419}"/>
              </a:ext>
            </a:extLst>
          </p:cNvPr>
          <p:cNvSpPr>
            <a:spLocks noGrp="1"/>
          </p:cNvSpPr>
          <p:nvPr>
            <p:ph type="title"/>
          </p:nvPr>
        </p:nvSpPr>
        <p:spPr/>
        <p:txBody>
          <a:bodyPr/>
          <a:lstStyle/>
          <a:p>
            <a:pPr>
              <a:lnSpc>
                <a:spcPct val="90000"/>
              </a:lnSpc>
            </a:pPr>
            <a:r>
              <a:rPr lang="en-US" sz="3300" dirty="0">
                <a:latin typeface="Times New Roman"/>
                <a:cs typeface="Times New Roman"/>
              </a:rPr>
              <a:t>Architecture - ADASSM </a:t>
            </a:r>
          </a:p>
        </p:txBody>
      </p:sp>
      <p:pic>
        <p:nvPicPr>
          <p:cNvPr id="4" name="Content Placeholder 3" descr="A diagram of a block&#10;&#10;Description automatically generated">
            <a:extLst>
              <a:ext uri="{FF2B5EF4-FFF2-40B4-BE49-F238E27FC236}">
                <a16:creationId xmlns:a16="http://schemas.microsoft.com/office/drawing/2014/main" id="{1EF1F375-6DB8-17ED-C9F7-51BD16B133F8}"/>
              </a:ext>
            </a:extLst>
          </p:cNvPr>
          <p:cNvPicPr>
            <a:picLocks noGrp="1" noChangeAspect="1"/>
          </p:cNvPicPr>
          <p:nvPr>
            <p:ph idx="1"/>
          </p:nvPr>
        </p:nvPicPr>
        <p:blipFill>
          <a:blip r:embed="rId2"/>
          <a:stretch>
            <a:fillRect/>
          </a:stretch>
        </p:blipFill>
        <p:spPr>
          <a:xfrm>
            <a:off x="433861" y="1683838"/>
            <a:ext cx="8698640" cy="4248014"/>
          </a:xfrm>
        </p:spPr>
      </p:pic>
    </p:spTree>
    <p:extLst>
      <p:ext uri="{BB962C8B-B14F-4D97-AF65-F5344CB8AC3E}">
        <p14:creationId xmlns:p14="http://schemas.microsoft.com/office/powerpoint/2010/main" val="2259620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5351A-5272-2510-64ED-AD6B3D29E2BC}"/>
              </a:ext>
            </a:extLst>
          </p:cNvPr>
          <p:cNvSpPr>
            <a:spLocks noGrp="1"/>
          </p:cNvSpPr>
          <p:nvPr>
            <p:ph type="title"/>
          </p:nvPr>
        </p:nvSpPr>
        <p:spPr/>
        <p:txBody>
          <a:bodyPr/>
          <a:lstStyle/>
          <a:p>
            <a:pPr>
              <a:lnSpc>
                <a:spcPct val="90000"/>
              </a:lnSpc>
            </a:pPr>
            <a:r>
              <a:rPr lang="en-US" sz="3300" dirty="0">
                <a:latin typeface="Times New Roman"/>
                <a:cs typeface="Times New Roman"/>
              </a:rPr>
              <a:t>Architecture - ADASSM </a:t>
            </a:r>
          </a:p>
        </p:txBody>
      </p:sp>
      <p:pic>
        <p:nvPicPr>
          <p:cNvPr id="4" name="Content Placeholder 3" descr="A diagram of a data processing system&#10;&#10;Description automatically generated">
            <a:extLst>
              <a:ext uri="{FF2B5EF4-FFF2-40B4-BE49-F238E27FC236}">
                <a16:creationId xmlns:a16="http://schemas.microsoft.com/office/drawing/2014/main" id="{95EAAA35-7C6B-355B-EE6B-2C5E0AFDB0BA}"/>
              </a:ext>
            </a:extLst>
          </p:cNvPr>
          <p:cNvPicPr>
            <a:picLocks noGrp="1" noChangeAspect="1"/>
          </p:cNvPicPr>
          <p:nvPr>
            <p:ph idx="1"/>
          </p:nvPr>
        </p:nvPicPr>
        <p:blipFill>
          <a:blip r:embed="rId2"/>
          <a:stretch>
            <a:fillRect/>
          </a:stretch>
        </p:blipFill>
        <p:spPr>
          <a:xfrm>
            <a:off x="457917" y="1278890"/>
            <a:ext cx="9377695" cy="4574584"/>
          </a:xfrm>
        </p:spPr>
      </p:pic>
      <p:pic>
        <p:nvPicPr>
          <p:cNvPr id="5" name="Picture 4" descr="A black background with letters&#10;&#10;Description automatically generated">
            <a:extLst>
              <a:ext uri="{FF2B5EF4-FFF2-40B4-BE49-F238E27FC236}">
                <a16:creationId xmlns:a16="http://schemas.microsoft.com/office/drawing/2014/main" id="{F022096A-3CCF-E44C-A206-865EB3171935}"/>
              </a:ext>
            </a:extLst>
          </p:cNvPr>
          <p:cNvPicPr>
            <a:picLocks noChangeAspect="1"/>
          </p:cNvPicPr>
          <p:nvPr/>
        </p:nvPicPr>
        <p:blipFill>
          <a:blip r:embed="rId3"/>
          <a:stretch>
            <a:fillRect/>
          </a:stretch>
        </p:blipFill>
        <p:spPr>
          <a:xfrm>
            <a:off x="4537166" y="6415421"/>
            <a:ext cx="2743200" cy="340871"/>
          </a:xfrm>
          <a:prstGeom prst="rect">
            <a:avLst/>
          </a:prstGeom>
        </p:spPr>
      </p:pic>
    </p:spTree>
    <p:extLst>
      <p:ext uri="{BB962C8B-B14F-4D97-AF65-F5344CB8AC3E}">
        <p14:creationId xmlns:p14="http://schemas.microsoft.com/office/powerpoint/2010/main" val="1977915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AD43-11A2-A9CE-AC6C-B5842F33580D}"/>
              </a:ext>
            </a:extLst>
          </p:cNvPr>
          <p:cNvSpPr>
            <a:spLocks noGrp="1"/>
          </p:cNvSpPr>
          <p:nvPr>
            <p:ph type="title"/>
          </p:nvPr>
        </p:nvSpPr>
        <p:spPr/>
        <p:txBody>
          <a:bodyPr/>
          <a:lstStyle/>
          <a:p>
            <a:pPr>
              <a:lnSpc>
                <a:spcPct val="90000"/>
              </a:lnSpc>
            </a:pPr>
            <a:r>
              <a:rPr lang="en-US" sz="3300" dirty="0">
                <a:latin typeface="Times New Roman"/>
                <a:cs typeface="Times New Roman"/>
              </a:rPr>
              <a:t>Regularization Using Contrastive loss</a:t>
            </a:r>
          </a:p>
        </p:txBody>
      </p:sp>
      <p:sp>
        <p:nvSpPr>
          <p:cNvPr id="3" name="Content Placeholder 2">
            <a:extLst>
              <a:ext uri="{FF2B5EF4-FFF2-40B4-BE49-F238E27FC236}">
                <a16:creationId xmlns:a16="http://schemas.microsoft.com/office/drawing/2014/main" id="{82F9AD96-B7E5-3D5E-C563-D13A7A6A2C7B}"/>
              </a:ext>
            </a:extLst>
          </p:cNvPr>
          <p:cNvSpPr>
            <a:spLocks noGrp="1"/>
          </p:cNvSpPr>
          <p:nvPr>
            <p:ph idx="1"/>
          </p:nvPr>
        </p:nvSpPr>
        <p:spPr/>
        <p:txBody>
          <a:bodyPr vert="horz" lIns="91440" tIns="45720" rIns="91440" bIns="45720" rtlCol="0" anchor="t">
            <a:normAutofit/>
          </a:bodyPr>
          <a:lstStyle/>
          <a:p>
            <a:pPr>
              <a:lnSpc>
                <a:spcPct val="90000"/>
              </a:lnSpc>
            </a:pPr>
            <a:r>
              <a:rPr lang="en-US" sz="2000" dirty="0">
                <a:latin typeface="Times New Roman"/>
                <a:cs typeface="Times New Roman"/>
              </a:rPr>
              <a:t>Projecting texture augmented and the corresponding original volume to the </a:t>
            </a:r>
            <a:r>
              <a:rPr lang="en-US" sz="2000" b="1" dirty="0">
                <a:latin typeface="Times New Roman"/>
                <a:cs typeface="Times New Roman"/>
              </a:rPr>
              <a:t>same latent representation</a:t>
            </a:r>
            <a:r>
              <a:rPr lang="en-US" sz="2000" dirty="0">
                <a:latin typeface="Times New Roman"/>
                <a:cs typeface="Times New Roman"/>
              </a:rPr>
              <a:t>.</a:t>
            </a:r>
          </a:p>
          <a:p>
            <a:pPr lvl="1">
              <a:lnSpc>
                <a:spcPct val="90000"/>
              </a:lnSpc>
            </a:pPr>
            <a:r>
              <a:rPr lang="en-US" sz="2000" dirty="0">
                <a:latin typeface="Times New Roman"/>
                <a:cs typeface="Times New Roman"/>
              </a:rPr>
              <a:t>Reinforces that texture variation should be ignored by the shape model.</a:t>
            </a:r>
            <a:endParaRPr lang="en-US" dirty="0"/>
          </a:p>
        </p:txBody>
      </p:sp>
    </p:spTree>
    <p:extLst>
      <p:ext uri="{BB962C8B-B14F-4D97-AF65-F5344CB8AC3E}">
        <p14:creationId xmlns:p14="http://schemas.microsoft.com/office/powerpoint/2010/main" val="3498939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50249-092E-33A9-3431-89953877B7CE}"/>
              </a:ext>
            </a:extLst>
          </p:cNvPr>
          <p:cNvSpPr>
            <a:spLocks noGrp="1"/>
          </p:cNvSpPr>
          <p:nvPr>
            <p:ph type="title"/>
          </p:nvPr>
        </p:nvSpPr>
        <p:spPr/>
        <p:txBody>
          <a:bodyPr/>
          <a:lstStyle/>
          <a:p>
            <a:pPr>
              <a:lnSpc>
                <a:spcPct val="90000"/>
              </a:lnSpc>
            </a:pPr>
            <a:r>
              <a:rPr lang="en-US" sz="3300" dirty="0">
                <a:latin typeface="Times New Roman"/>
                <a:cs typeface="Times New Roman"/>
              </a:rPr>
              <a:t>Regularization Using Contrastive loss</a:t>
            </a:r>
          </a:p>
        </p:txBody>
      </p:sp>
      <p:sp>
        <p:nvSpPr>
          <p:cNvPr id="3" name="Content Placeholder 2">
            <a:extLst>
              <a:ext uri="{FF2B5EF4-FFF2-40B4-BE49-F238E27FC236}">
                <a16:creationId xmlns:a16="http://schemas.microsoft.com/office/drawing/2014/main" id="{4A2B1A94-FD54-0D65-6E4C-118F5C06BE97}"/>
              </a:ext>
            </a:extLst>
          </p:cNvPr>
          <p:cNvSpPr>
            <a:spLocks noGrp="1"/>
          </p:cNvSpPr>
          <p:nvPr>
            <p:ph idx="1"/>
          </p:nvPr>
        </p:nvSpPr>
        <p:spPr/>
        <p:txBody>
          <a:bodyPr vert="horz" lIns="91440" tIns="45720" rIns="91440" bIns="45720" rtlCol="0" anchor="t">
            <a:normAutofit/>
          </a:bodyPr>
          <a:lstStyle/>
          <a:p>
            <a:pPr>
              <a:lnSpc>
                <a:spcPct val="90000"/>
              </a:lnSpc>
            </a:pPr>
            <a:r>
              <a:rPr lang="en-US" sz="2000" dirty="0">
                <a:latin typeface="Times New Roman"/>
                <a:cs typeface="Times New Roman"/>
              </a:rPr>
              <a:t>Projecting texture augmented and the corresponding original volume to the </a:t>
            </a:r>
            <a:r>
              <a:rPr lang="en-US" sz="2000" b="1" dirty="0">
                <a:latin typeface="Times New Roman"/>
                <a:cs typeface="Times New Roman"/>
              </a:rPr>
              <a:t>same latent representation</a:t>
            </a:r>
            <a:r>
              <a:rPr lang="en-US" sz="2000" dirty="0">
                <a:latin typeface="Times New Roman"/>
                <a:cs typeface="Times New Roman"/>
              </a:rPr>
              <a:t>.</a:t>
            </a:r>
          </a:p>
          <a:p>
            <a:pPr lvl="1">
              <a:lnSpc>
                <a:spcPct val="90000"/>
              </a:lnSpc>
            </a:pPr>
            <a:r>
              <a:rPr lang="en-US" sz="2000" dirty="0">
                <a:solidFill>
                  <a:schemeClr val="bg1">
                    <a:lumMod val="65000"/>
                  </a:schemeClr>
                </a:solidFill>
                <a:latin typeface="Times New Roman"/>
                <a:cs typeface="Times New Roman"/>
              </a:rPr>
              <a:t>Reinforces that texture variation should be ignored by the shape model</a:t>
            </a:r>
          </a:p>
          <a:p>
            <a:pPr lvl="1">
              <a:lnSpc>
                <a:spcPct val="90000"/>
              </a:lnSpc>
            </a:pPr>
            <a:r>
              <a:rPr lang="en-US" sz="2000" dirty="0">
                <a:latin typeface="Times New Roman"/>
                <a:cs typeface="Times New Roman"/>
              </a:rPr>
              <a:t>Propose 2 different losses</a:t>
            </a:r>
          </a:p>
          <a:p>
            <a:pPr marL="1371600" lvl="2" indent="-457200">
              <a:lnSpc>
                <a:spcPct val="90000"/>
              </a:lnSpc>
              <a:buAutoNum type="arabicPeriod"/>
            </a:pPr>
            <a:r>
              <a:rPr lang="en-US" b="1" dirty="0">
                <a:latin typeface="Times New Roman"/>
                <a:cs typeface="Times New Roman"/>
              </a:rPr>
              <a:t>Bottleneck Contrastive Loss</a:t>
            </a:r>
            <a:endParaRPr lang="en-US" dirty="0">
              <a:latin typeface="Times New Roman"/>
              <a:cs typeface="Times New Roman"/>
            </a:endParaRPr>
          </a:p>
          <a:p>
            <a:pPr lvl="3">
              <a:lnSpc>
                <a:spcPct val="90000"/>
              </a:lnSpc>
            </a:pPr>
            <a:r>
              <a:rPr lang="en-US" sz="2000" dirty="0">
                <a:latin typeface="Times New Roman"/>
                <a:cs typeface="Times New Roman"/>
              </a:rPr>
              <a:t>Ensures the augmentation does not affect the</a:t>
            </a:r>
            <a:r>
              <a:rPr lang="en-US" sz="2000" b="1" dirty="0">
                <a:latin typeface="Times New Roman"/>
                <a:cs typeface="Times New Roman"/>
              </a:rPr>
              <a:t> latent</a:t>
            </a:r>
            <a:r>
              <a:rPr lang="en-US" sz="2000" dirty="0">
                <a:latin typeface="Times New Roman"/>
                <a:cs typeface="Times New Roman"/>
              </a:rPr>
              <a:t> statistical shape representation of the augmented volume.</a:t>
            </a:r>
            <a:endParaRPr lang="en-US" dirty="0"/>
          </a:p>
        </p:txBody>
      </p:sp>
    </p:spTree>
    <p:extLst>
      <p:ext uri="{BB962C8B-B14F-4D97-AF65-F5344CB8AC3E}">
        <p14:creationId xmlns:p14="http://schemas.microsoft.com/office/powerpoint/2010/main" val="2737398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0F95A-4201-E3F6-F566-E0E7AE7CE0C5}"/>
              </a:ext>
            </a:extLst>
          </p:cNvPr>
          <p:cNvSpPr>
            <a:spLocks noGrp="1"/>
          </p:cNvSpPr>
          <p:nvPr>
            <p:ph type="title"/>
          </p:nvPr>
        </p:nvSpPr>
        <p:spPr/>
        <p:txBody>
          <a:bodyPr/>
          <a:lstStyle/>
          <a:p>
            <a:pPr>
              <a:lnSpc>
                <a:spcPct val="90000"/>
              </a:lnSpc>
            </a:pPr>
            <a:r>
              <a:rPr lang="en-US" sz="3300" dirty="0">
                <a:latin typeface="Times New Roman"/>
                <a:cs typeface="Times New Roman"/>
              </a:rPr>
              <a:t>Architecture - ADASSM + BC</a:t>
            </a:r>
          </a:p>
        </p:txBody>
      </p:sp>
      <p:pic>
        <p:nvPicPr>
          <p:cNvPr id="4" name="Content Placeholder 3" descr="A diagram of a data processing system&#10;&#10;Description automatically generated">
            <a:extLst>
              <a:ext uri="{FF2B5EF4-FFF2-40B4-BE49-F238E27FC236}">
                <a16:creationId xmlns:a16="http://schemas.microsoft.com/office/drawing/2014/main" id="{B6D2E081-DE96-C3B6-389B-6673159FFC59}"/>
              </a:ext>
            </a:extLst>
          </p:cNvPr>
          <p:cNvPicPr>
            <a:picLocks noGrp="1" noChangeAspect="1"/>
          </p:cNvPicPr>
          <p:nvPr>
            <p:ph idx="1"/>
          </p:nvPr>
        </p:nvPicPr>
        <p:blipFill>
          <a:blip r:embed="rId2"/>
          <a:stretch>
            <a:fillRect/>
          </a:stretch>
        </p:blipFill>
        <p:spPr>
          <a:xfrm>
            <a:off x="458888" y="1252764"/>
            <a:ext cx="9375752" cy="4639899"/>
          </a:xfrm>
        </p:spPr>
      </p:pic>
      <p:pic>
        <p:nvPicPr>
          <p:cNvPr id="5" name="Picture 4" descr="A close-up of a black background&#10;&#10;Description automatically generated">
            <a:extLst>
              <a:ext uri="{FF2B5EF4-FFF2-40B4-BE49-F238E27FC236}">
                <a16:creationId xmlns:a16="http://schemas.microsoft.com/office/drawing/2014/main" id="{677A9FBD-D543-D499-1AD3-1BC4BF133B58}"/>
              </a:ext>
            </a:extLst>
          </p:cNvPr>
          <p:cNvPicPr>
            <a:picLocks noChangeAspect="1"/>
          </p:cNvPicPr>
          <p:nvPr/>
        </p:nvPicPr>
        <p:blipFill>
          <a:blip r:embed="rId3"/>
          <a:stretch>
            <a:fillRect/>
          </a:stretch>
        </p:blipFill>
        <p:spPr>
          <a:xfrm>
            <a:off x="3788229" y="6499345"/>
            <a:ext cx="4611188" cy="360259"/>
          </a:xfrm>
          <a:prstGeom prst="rect">
            <a:avLst/>
          </a:prstGeom>
        </p:spPr>
      </p:pic>
    </p:spTree>
    <p:extLst>
      <p:ext uri="{BB962C8B-B14F-4D97-AF65-F5344CB8AC3E}">
        <p14:creationId xmlns:p14="http://schemas.microsoft.com/office/powerpoint/2010/main" val="3497244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C0A7-A67B-F672-2383-9245AFF5C65D}"/>
              </a:ext>
            </a:extLst>
          </p:cNvPr>
          <p:cNvSpPr>
            <a:spLocks noGrp="1"/>
          </p:cNvSpPr>
          <p:nvPr>
            <p:ph type="title"/>
          </p:nvPr>
        </p:nvSpPr>
        <p:spPr/>
        <p:txBody>
          <a:bodyPr/>
          <a:lstStyle/>
          <a:p>
            <a:pPr>
              <a:lnSpc>
                <a:spcPct val="90000"/>
              </a:lnSpc>
            </a:pPr>
            <a:r>
              <a:rPr lang="en-US" sz="3300" dirty="0">
                <a:latin typeface="Times New Roman"/>
                <a:cs typeface="Times New Roman"/>
              </a:rPr>
              <a:t>Regularization Using Contrastive loss</a:t>
            </a:r>
          </a:p>
        </p:txBody>
      </p:sp>
      <p:sp>
        <p:nvSpPr>
          <p:cNvPr id="3" name="Content Placeholder 2">
            <a:extLst>
              <a:ext uri="{FF2B5EF4-FFF2-40B4-BE49-F238E27FC236}">
                <a16:creationId xmlns:a16="http://schemas.microsoft.com/office/drawing/2014/main" id="{1A8BF016-6958-F441-8797-F17E192E4E9F}"/>
              </a:ext>
            </a:extLst>
          </p:cNvPr>
          <p:cNvSpPr>
            <a:spLocks noGrp="1"/>
          </p:cNvSpPr>
          <p:nvPr>
            <p:ph idx="1"/>
          </p:nvPr>
        </p:nvSpPr>
        <p:spPr/>
        <p:txBody>
          <a:bodyPr vert="horz" lIns="91440" tIns="45720" rIns="91440" bIns="45720" rtlCol="0" anchor="t">
            <a:normAutofit/>
          </a:bodyPr>
          <a:lstStyle/>
          <a:p>
            <a:pPr>
              <a:lnSpc>
                <a:spcPct val="90000"/>
              </a:lnSpc>
            </a:pPr>
            <a:r>
              <a:rPr lang="en-US" sz="2000" dirty="0">
                <a:latin typeface="Times New Roman"/>
                <a:cs typeface="Times New Roman"/>
              </a:rPr>
              <a:t>Projecting texture augmented and the corresponding original volume to the </a:t>
            </a:r>
            <a:r>
              <a:rPr lang="en-US" sz="2000" b="1" dirty="0">
                <a:latin typeface="Times New Roman"/>
                <a:cs typeface="Times New Roman"/>
              </a:rPr>
              <a:t>same latent representation</a:t>
            </a:r>
            <a:r>
              <a:rPr lang="en-US" sz="2000" dirty="0">
                <a:latin typeface="Times New Roman"/>
                <a:cs typeface="Times New Roman"/>
              </a:rPr>
              <a:t>.</a:t>
            </a:r>
          </a:p>
          <a:p>
            <a:pPr lvl="1">
              <a:lnSpc>
                <a:spcPct val="90000"/>
              </a:lnSpc>
            </a:pPr>
            <a:r>
              <a:rPr lang="en-US" sz="2000" dirty="0">
                <a:solidFill>
                  <a:schemeClr val="bg1">
                    <a:lumMod val="65000"/>
                  </a:schemeClr>
                </a:solidFill>
                <a:latin typeface="Times New Roman"/>
                <a:cs typeface="Times New Roman"/>
              </a:rPr>
              <a:t>Reinforces that texture variation should be ignored by the shape model</a:t>
            </a:r>
          </a:p>
          <a:p>
            <a:pPr lvl="1">
              <a:lnSpc>
                <a:spcPct val="90000"/>
              </a:lnSpc>
            </a:pPr>
            <a:r>
              <a:rPr lang="en-US" sz="2000" dirty="0">
                <a:latin typeface="Times New Roman"/>
                <a:cs typeface="Times New Roman"/>
              </a:rPr>
              <a:t>Propose 2 different losses</a:t>
            </a:r>
          </a:p>
          <a:p>
            <a:pPr marL="1371600" lvl="2" indent="-457200">
              <a:lnSpc>
                <a:spcPct val="90000"/>
              </a:lnSpc>
              <a:buAutoNum type="arabicPeriod"/>
            </a:pPr>
            <a:r>
              <a:rPr lang="en-US" b="1" dirty="0">
                <a:latin typeface="Times New Roman"/>
                <a:cs typeface="Times New Roman"/>
              </a:rPr>
              <a:t>Bottleneck Contrastive Loss</a:t>
            </a:r>
            <a:endParaRPr lang="en-US" dirty="0">
              <a:latin typeface="Times New Roman"/>
              <a:cs typeface="Times New Roman"/>
            </a:endParaRPr>
          </a:p>
          <a:p>
            <a:pPr lvl="3">
              <a:lnSpc>
                <a:spcPct val="90000"/>
              </a:lnSpc>
            </a:pPr>
            <a:r>
              <a:rPr lang="en-US" sz="2000" dirty="0">
                <a:latin typeface="Times New Roman"/>
                <a:cs typeface="Times New Roman"/>
              </a:rPr>
              <a:t>Ensures the augmentation has less effect on the </a:t>
            </a:r>
            <a:r>
              <a:rPr lang="en-US" sz="2000" b="1" dirty="0">
                <a:latin typeface="Times New Roman"/>
                <a:cs typeface="Times New Roman"/>
              </a:rPr>
              <a:t>latent </a:t>
            </a:r>
            <a:r>
              <a:rPr lang="en-US" sz="2000" dirty="0">
                <a:latin typeface="Times New Roman"/>
                <a:cs typeface="Times New Roman"/>
              </a:rPr>
              <a:t>statistical shape representation of the augmented volume.</a:t>
            </a:r>
          </a:p>
          <a:p>
            <a:pPr marL="1371600" lvl="2" indent="-457200">
              <a:lnSpc>
                <a:spcPct val="90000"/>
              </a:lnSpc>
              <a:buAutoNum type="arabicPeriod"/>
            </a:pPr>
            <a:r>
              <a:rPr lang="en-US" b="1" dirty="0">
                <a:latin typeface="Times New Roman"/>
                <a:cs typeface="Times New Roman"/>
              </a:rPr>
              <a:t>Particle Contrastive Loss</a:t>
            </a:r>
            <a:endParaRPr lang="en-US" dirty="0">
              <a:latin typeface="Times New Roman"/>
              <a:cs typeface="Times New Roman"/>
            </a:endParaRPr>
          </a:p>
          <a:p>
            <a:pPr lvl="3">
              <a:lnSpc>
                <a:spcPct val="90000"/>
              </a:lnSpc>
            </a:pPr>
            <a:r>
              <a:rPr lang="en-US" sz="2000" dirty="0">
                <a:latin typeface="Times New Roman"/>
                <a:cs typeface="Times New Roman"/>
              </a:rPr>
              <a:t>Ensures the augmentation has less effect on the </a:t>
            </a:r>
            <a:r>
              <a:rPr lang="en-US" sz="2000" b="1" dirty="0">
                <a:latin typeface="Times New Roman"/>
                <a:cs typeface="Times New Roman"/>
              </a:rPr>
              <a:t>final</a:t>
            </a:r>
            <a:r>
              <a:rPr lang="en-US" sz="2000" dirty="0">
                <a:latin typeface="Times New Roman"/>
                <a:cs typeface="Times New Roman"/>
              </a:rPr>
              <a:t> statistical shape representation of the augmented volume.</a:t>
            </a:r>
            <a:endParaRPr lang="en-US" dirty="0"/>
          </a:p>
        </p:txBody>
      </p:sp>
    </p:spTree>
    <p:extLst>
      <p:ext uri="{BB962C8B-B14F-4D97-AF65-F5344CB8AC3E}">
        <p14:creationId xmlns:p14="http://schemas.microsoft.com/office/powerpoint/2010/main" val="1211275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1">
            <a:extLst>
              <a:ext uri="{FF2B5EF4-FFF2-40B4-BE49-F238E27FC236}">
                <a16:creationId xmlns:a16="http://schemas.microsoft.com/office/drawing/2014/main" id="{1B9BE1C0-C5CD-8713-D702-CE6FAD5EE094}"/>
              </a:ext>
            </a:extLst>
          </p:cNvPr>
          <p:cNvSpPr>
            <a:spLocks noGrp="1"/>
          </p:cNvSpPr>
          <p:nvPr>
            <p:ph type="title"/>
          </p:nvPr>
        </p:nvSpPr>
        <p:spPr>
          <a:xfrm>
            <a:off x="417901" y="348209"/>
            <a:ext cx="10895106" cy="1325563"/>
          </a:xfrm>
        </p:spPr>
        <p:txBody>
          <a:bodyPr>
            <a:normAutofit/>
          </a:bodyPr>
          <a:lstStyle/>
          <a:p>
            <a:r>
              <a:rPr lang="en-US" sz="3300" dirty="0">
                <a:latin typeface="Times New Roman"/>
                <a:cs typeface="Sabon Next LT"/>
              </a:rPr>
              <a:t>Architecture - </a:t>
            </a:r>
            <a:r>
              <a:rPr lang="en-US" sz="3300" dirty="0">
                <a:latin typeface="Times New Roman"/>
                <a:ea typeface="+mj-lt"/>
                <a:cs typeface="+mj-lt"/>
              </a:rPr>
              <a:t>ADASSM + BC + PC</a:t>
            </a:r>
            <a:endParaRPr lang="en-US" sz="3300" dirty="0">
              <a:latin typeface="Times New Roman"/>
            </a:endParaRPr>
          </a:p>
        </p:txBody>
      </p:sp>
      <p:pic>
        <p:nvPicPr>
          <p:cNvPr id="2" name="Picture 1" descr="A close-up of a letter&#10;&#10;Description automatically generated">
            <a:extLst>
              <a:ext uri="{FF2B5EF4-FFF2-40B4-BE49-F238E27FC236}">
                <a16:creationId xmlns:a16="http://schemas.microsoft.com/office/drawing/2014/main" id="{A208B22F-3D81-A65B-8A65-AA86DF9B69C6}"/>
              </a:ext>
            </a:extLst>
          </p:cNvPr>
          <p:cNvPicPr>
            <a:picLocks noChangeAspect="1"/>
          </p:cNvPicPr>
          <p:nvPr/>
        </p:nvPicPr>
        <p:blipFill>
          <a:blip r:embed="rId2"/>
          <a:stretch>
            <a:fillRect/>
          </a:stretch>
        </p:blipFill>
        <p:spPr>
          <a:xfrm>
            <a:off x="2984504" y="6231417"/>
            <a:ext cx="6222274" cy="321170"/>
          </a:xfrm>
          <a:prstGeom prst="rect">
            <a:avLst/>
          </a:prstGeom>
        </p:spPr>
      </p:pic>
      <p:pic>
        <p:nvPicPr>
          <p:cNvPr id="3" name="Picture 2" descr="A diagram of a block diagram&#10;&#10;Description automatically generated">
            <a:extLst>
              <a:ext uri="{FF2B5EF4-FFF2-40B4-BE49-F238E27FC236}">
                <a16:creationId xmlns:a16="http://schemas.microsoft.com/office/drawing/2014/main" id="{DBBA2476-05AB-887F-839D-F4425F8007C0}"/>
              </a:ext>
            </a:extLst>
          </p:cNvPr>
          <p:cNvPicPr>
            <a:picLocks noChangeAspect="1"/>
          </p:cNvPicPr>
          <p:nvPr/>
        </p:nvPicPr>
        <p:blipFill>
          <a:blip r:embed="rId3"/>
          <a:stretch>
            <a:fillRect/>
          </a:stretch>
        </p:blipFill>
        <p:spPr>
          <a:xfrm>
            <a:off x="492034" y="1264109"/>
            <a:ext cx="9618617" cy="4591038"/>
          </a:xfrm>
          <a:prstGeom prst="rect">
            <a:avLst/>
          </a:prstGeom>
        </p:spPr>
      </p:pic>
    </p:spTree>
    <p:extLst>
      <p:ext uri="{BB962C8B-B14F-4D97-AF65-F5344CB8AC3E}">
        <p14:creationId xmlns:p14="http://schemas.microsoft.com/office/powerpoint/2010/main" val="1571399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6125-3449-5F3D-7556-393C7C366D5D}"/>
              </a:ext>
            </a:extLst>
          </p:cNvPr>
          <p:cNvSpPr>
            <a:spLocks noGrp="1"/>
          </p:cNvSpPr>
          <p:nvPr>
            <p:ph type="title"/>
          </p:nvPr>
        </p:nvSpPr>
        <p:spPr/>
        <p:txBody>
          <a:bodyPr>
            <a:normAutofit/>
          </a:bodyPr>
          <a:lstStyle/>
          <a:p>
            <a:r>
              <a:rPr lang="en-US" sz="3300">
                <a:latin typeface="Times New Roman"/>
                <a:cs typeface="Sabon Next LT"/>
              </a:rPr>
              <a:t>Metrics</a:t>
            </a:r>
          </a:p>
        </p:txBody>
      </p:sp>
      <p:sp>
        <p:nvSpPr>
          <p:cNvPr id="3" name="Content Placeholder 2">
            <a:extLst>
              <a:ext uri="{FF2B5EF4-FFF2-40B4-BE49-F238E27FC236}">
                <a16:creationId xmlns:a16="http://schemas.microsoft.com/office/drawing/2014/main" id="{2D90F823-4F08-399C-2767-68B9B1C13845}"/>
              </a:ext>
            </a:extLst>
          </p:cNvPr>
          <p:cNvSpPr>
            <a:spLocks noGrp="1"/>
          </p:cNvSpPr>
          <p:nvPr>
            <p:ph idx="1"/>
          </p:nvPr>
        </p:nvSpPr>
        <p:spPr/>
        <p:txBody>
          <a:bodyPr vert="horz" lIns="91440" tIns="45720" rIns="91440" bIns="45720" rtlCol="0" anchor="t">
            <a:normAutofit/>
          </a:bodyPr>
          <a:lstStyle/>
          <a:p>
            <a:r>
              <a:rPr lang="en-US" sz="2000" b="1">
                <a:latin typeface="Times New Roman"/>
                <a:cs typeface="Times New Roman"/>
              </a:rPr>
              <a:t>RMSE : </a:t>
            </a:r>
            <a:endParaRPr lang="en-US" sz="2000">
              <a:latin typeface="Times New Roman"/>
              <a:cs typeface="Times New Roman"/>
            </a:endParaRPr>
          </a:p>
          <a:p>
            <a:endParaRPr lang="en-US" sz="2000" b="1">
              <a:latin typeface="Times New Roman"/>
              <a:cs typeface="Times New Roman"/>
            </a:endParaRPr>
          </a:p>
          <a:p>
            <a:endParaRPr lang="en-US" sz="2000" b="1">
              <a:latin typeface="Times New Roman"/>
              <a:cs typeface="Times New Roman"/>
            </a:endParaRPr>
          </a:p>
          <a:p>
            <a:r>
              <a:rPr lang="en-US" sz="2000" b="1">
                <a:latin typeface="Times New Roman"/>
                <a:cs typeface="Times New Roman"/>
              </a:rPr>
              <a:t>Surface-to-surface distance:</a:t>
            </a:r>
            <a:endParaRPr lang="en-US" sz="2000">
              <a:latin typeface="Times New Roman"/>
              <a:cs typeface="Times New Roman"/>
            </a:endParaRPr>
          </a:p>
          <a:p>
            <a:pPr lvl="1"/>
            <a:r>
              <a:rPr lang="en-US" sz="2000">
                <a:latin typeface="Times New Roman"/>
                <a:cs typeface="Times New Roman"/>
              </a:rPr>
              <a:t>The surface-to-surface distance is measured between the ground truth mesh and the mesh reconstructed from the predicted correspondences.</a:t>
            </a:r>
          </a:p>
          <a:p>
            <a:pPr lvl="1"/>
            <a:r>
              <a:rPr lang="en-US" sz="2000">
                <a:latin typeface="Times New Roman"/>
                <a:cs typeface="Times New Roman"/>
              </a:rPr>
              <a:t>Calculate average of Euclidean distance from each point of the ground truth mesh to the closest point of the predicted mesh.</a:t>
            </a:r>
          </a:p>
        </p:txBody>
      </p:sp>
      <p:pic>
        <p:nvPicPr>
          <p:cNvPr id="4" name="Picture 3" descr="A group of symbols on a black background&#10;&#10;Description automatically generated">
            <a:extLst>
              <a:ext uri="{FF2B5EF4-FFF2-40B4-BE49-F238E27FC236}">
                <a16:creationId xmlns:a16="http://schemas.microsoft.com/office/drawing/2014/main" id="{0B39BACB-DBE5-CF19-1B74-AC412EA267CB}"/>
              </a:ext>
            </a:extLst>
          </p:cNvPr>
          <p:cNvPicPr>
            <a:picLocks noChangeAspect="1"/>
          </p:cNvPicPr>
          <p:nvPr/>
        </p:nvPicPr>
        <p:blipFill>
          <a:blip r:embed="rId2"/>
          <a:stretch>
            <a:fillRect/>
          </a:stretch>
        </p:blipFill>
        <p:spPr>
          <a:xfrm>
            <a:off x="2697583" y="2412382"/>
            <a:ext cx="4857009" cy="564046"/>
          </a:xfrm>
          <a:prstGeom prst="rect">
            <a:avLst/>
          </a:prstGeom>
        </p:spPr>
      </p:pic>
    </p:spTree>
    <p:extLst>
      <p:ext uri="{BB962C8B-B14F-4D97-AF65-F5344CB8AC3E}">
        <p14:creationId xmlns:p14="http://schemas.microsoft.com/office/powerpoint/2010/main" val="1685728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49CC-43A4-7201-28B3-807DD8082471}"/>
              </a:ext>
            </a:extLst>
          </p:cNvPr>
          <p:cNvSpPr>
            <a:spLocks noGrp="1"/>
          </p:cNvSpPr>
          <p:nvPr>
            <p:ph type="title"/>
          </p:nvPr>
        </p:nvSpPr>
        <p:spPr/>
        <p:txBody>
          <a:bodyPr/>
          <a:lstStyle/>
          <a:p>
            <a:pPr>
              <a:lnSpc>
                <a:spcPct val="90000"/>
              </a:lnSpc>
            </a:pPr>
            <a:r>
              <a:rPr lang="en-US" sz="3300" dirty="0">
                <a:latin typeface="Times New Roman"/>
                <a:cs typeface="Times New Roman"/>
              </a:rPr>
              <a:t>Dataset Preprocessing</a:t>
            </a:r>
          </a:p>
        </p:txBody>
      </p:sp>
      <p:graphicFrame>
        <p:nvGraphicFramePr>
          <p:cNvPr id="5" name="Content Placeholder 4">
            <a:extLst>
              <a:ext uri="{FF2B5EF4-FFF2-40B4-BE49-F238E27FC236}">
                <a16:creationId xmlns:a16="http://schemas.microsoft.com/office/drawing/2014/main" id="{519D20C0-E755-AA89-E68C-672035699254}"/>
              </a:ext>
            </a:extLst>
          </p:cNvPr>
          <p:cNvGraphicFramePr>
            <a:graphicFrameLocks noGrp="1"/>
          </p:cNvGraphicFramePr>
          <p:nvPr>
            <p:ph idx="1"/>
            <p:extLst>
              <p:ext uri="{D42A27DB-BD31-4B8C-83A1-F6EECF244321}">
                <p14:modId xmlns:p14="http://schemas.microsoft.com/office/powerpoint/2010/main" val="50730885"/>
              </p:ext>
            </p:extLst>
          </p:nvPr>
        </p:nvGraphicFramePr>
        <p:xfrm>
          <a:off x="1177245" y="2559050"/>
          <a:ext cx="9641550" cy="2823120"/>
        </p:xfrm>
        <a:graphic>
          <a:graphicData uri="http://schemas.openxmlformats.org/drawingml/2006/table">
            <a:tbl>
              <a:tblPr firstRow="1" bandRow="1">
                <a:tableStyleId>{5C22544A-7EE6-4342-B048-85BDC9FD1C3A}</a:tableStyleId>
              </a:tblPr>
              <a:tblGrid>
                <a:gridCol w="3213850">
                  <a:extLst>
                    <a:ext uri="{9D8B030D-6E8A-4147-A177-3AD203B41FA5}">
                      <a16:colId xmlns:a16="http://schemas.microsoft.com/office/drawing/2014/main" val="1398579934"/>
                    </a:ext>
                  </a:extLst>
                </a:gridCol>
                <a:gridCol w="3213850">
                  <a:extLst>
                    <a:ext uri="{9D8B030D-6E8A-4147-A177-3AD203B41FA5}">
                      <a16:colId xmlns:a16="http://schemas.microsoft.com/office/drawing/2014/main" val="2304350361"/>
                    </a:ext>
                  </a:extLst>
                </a:gridCol>
                <a:gridCol w="3213850">
                  <a:extLst>
                    <a:ext uri="{9D8B030D-6E8A-4147-A177-3AD203B41FA5}">
                      <a16:colId xmlns:a16="http://schemas.microsoft.com/office/drawing/2014/main" val="3067418632"/>
                    </a:ext>
                  </a:extLst>
                </a:gridCol>
              </a:tblGrid>
              <a:tr h="470520">
                <a:tc>
                  <a:txBody>
                    <a:bodyPr/>
                    <a:lstStyle/>
                    <a:p>
                      <a:pPr algn="ctr" rtl="0" fontAlgn="auto"/>
                      <a:r>
                        <a:rPr lang="en-US" sz="2000" b="1" i="0" dirty="0">
                          <a:solidFill>
                            <a:srgbClr val="FFFFFF"/>
                          </a:solidFill>
                          <a:effectLst/>
                          <a:latin typeface="Times New Roman"/>
                        </a:rPr>
                        <a:t>​</a:t>
                      </a: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4472C4"/>
                    </a:solidFill>
                  </a:tcPr>
                </a:tc>
                <a:tc>
                  <a:txBody>
                    <a:bodyPr/>
                    <a:lstStyle/>
                    <a:p>
                      <a:pPr algn="ctr" rtl="0" fontAlgn="base"/>
                      <a:r>
                        <a:rPr lang="en-US" sz="2000" b="1" i="0" dirty="0">
                          <a:solidFill>
                            <a:srgbClr val="FFFFFF"/>
                          </a:solidFill>
                          <a:effectLst/>
                          <a:latin typeface="Times New Roman"/>
                        </a:rPr>
                        <a:t>Left Atrium​</a:t>
                      </a:r>
                      <a:endParaRPr lang="en-US" b="1" i="0" dirty="0">
                        <a:solidFill>
                          <a:srgbClr val="FFFFFF"/>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4472C4"/>
                    </a:solidFill>
                  </a:tcPr>
                </a:tc>
                <a:tc>
                  <a:txBody>
                    <a:bodyPr/>
                    <a:lstStyle/>
                    <a:p>
                      <a:pPr algn="ctr" rtl="0" fontAlgn="base"/>
                      <a:r>
                        <a:rPr lang="en-US" sz="2000" b="1" i="0" dirty="0">
                          <a:solidFill>
                            <a:srgbClr val="FFFFFF"/>
                          </a:solidFill>
                          <a:effectLst/>
                          <a:latin typeface="Times New Roman"/>
                        </a:rPr>
                        <a:t>Femur​</a:t>
                      </a:r>
                      <a:endParaRPr lang="en-US" b="1" i="0" dirty="0">
                        <a:solidFill>
                          <a:srgbClr val="FFFFFF"/>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959257838"/>
                  </a:ext>
                </a:extLst>
              </a:tr>
              <a:tr h="470520">
                <a:tc>
                  <a:txBody>
                    <a:bodyPr/>
                    <a:lstStyle/>
                    <a:p>
                      <a:pPr algn="ctr" rtl="0" fontAlgn="base"/>
                      <a:r>
                        <a:rPr lang="en-US" sz="2000" b="0" i="0" dirty="0">
                          <a:solidFill>
                            <a:srgbClr val="000000"/>
                          </a:solidFill>
                          <a:effectLst/>
                          <a:latin typeface="Times New Roman"/>
                        </a:rPr>
                        <a:t>Modality​</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sz="2000" b="0" i="0" dirty="0">
                          <a:solidFill>
                            <a:srgbClr val="000000"/>
                          </a:solidFill>
                          <a:effectLst/>
                          <a:latin typeface="Times New Roman"/>
                        </a:rPr>
                        <a:t>MRI​</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sz="2000" b="0" i="0" dirty="0">
                          <a:solidFill>
                            <a:srgbClr val="000000"/>
                          </a:solidFill>
                          <a:effectLst/>
                          <a:latin typeface="Times New Roman"/>
                        </a:rPr>
                        <a:t>CT​</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099820046"/>
                  </a:ext>
                </a:extLst>
              </a:tr>
              <a:tr h="470520">
                <a:tc>
                  <a:txBody>
                    <a:bodyPr/>
                    <a:lstStyle/>
                    <a:p>
                      <a:pPr algn="ctr" rtl="0" fontAlgn="base"/>
                      <a:r>
                        <a:rPr lang="en-US" sz="2000" b="0" i="0" dirty="0">
                          <a:solidFill>
                            <a:srgbClr val="000000"/>
                          </a:solidFill>
                          <a:effectLst/>
                          <a:latin typeface="Times New Roman"/>
                        </a:rPr>
                        <a:t>Image Size​</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tc>
                  <a:txBody>
                    <a:bodyPr/>
                    <a:lstStyle/>
                    <a:p>
                      <a:pPr algn="ctr" rtl="0" fontAlgn="base"/>
                      <a:r>
                        <a:rPr lang="en-US" sz="2000" b="0" i="0" u="none" strike="noStrike" dirty="0">
                          <a:solidFill>
                            <a:srgbClr val="000000"/>
                          </a:solidFill>
                          <a:effectLst/>
                          <a:latin typeface="Times New Roman"/>
                        </a:rPr>
                        <a:t>117 x 69 x 87</a:t>
                      </a:r>
                      <a:r>
                        <a:rPr lang="en-US" sz="2000" b="0" i="0" dirty="0">
                          <a:solidFill>
                            <a:srgbClr val="000000"/>
                          </a:solidFill>
                          <a:effectLst/>
                          <a:latin typeface="Times New Roman"/>
                        </a:rPr>
                        <a:t>​</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tc>
                  <a:txBody>
                    <a:bodyPr/>
                    <a:lstStyle/>
                    <a:p>
                      <a:pPr algn="ctr" rtl="0" fontAlgn="base"/>
                      <a:r>
                        <a:rPr lang="en-US" sz="2000" b="0" i="0" u="none" strike="noStrike" dirty="0">
                          <a:solidFill>
                            <a:srgbClr val="000000"/>
                          </a:solidFill>
                          <a:effectLst/>
                          <a:latin typeface="Times New Roman"/>
                        </a:rPr>
                        <a:t>130 x 92 x 117</a:t>
                      </a:r>
                      <a:r>
                        <a:rPr lang="en-US" sz="2000" b="0" i="0" dirty="0">
                          <a:solidFill>
                            <a:srgbClr val="000000"/>
                          </a:solidFill>
                          <a:effectLst/>
                          <a:latin typeface="Times New Roman"/>
                        </a:rPr>
                        <a:t>​</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189300323"/>
                  </a:ext>
                </a:extLst>
              </a:tr>
              <a:tr h="470520">
                <a:tc>
                  <a:txBody>
                    <a:bodyPr/>
                    <a:lstStyle/>
                    <a:p>
                      <a:pPr algn="ctr" rtl="0" fontAlgn="base"/>
                      <a:r>
                        <a:rPr lang="en-US" sz="2000" b="0" i="0" dirty="0">
                          <a:solidFill>
                            <a:srgbClr val="000000"/>
                          </a:solidFill>
                          <a:effectLst/>
                          <a:latin typeface="Times New Roman"/>
                        </a:rPr>
                        <a:t>PCA Modes​</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sz="2000" b="0" i="0" dirty="0">
                          <a:solidFill>
                            <a:srgbClr val="000000"/>
                          </a:solidFill>
                          <a:effectLst/>
                          <a:latin typeface="Times New Roman"/>
                        </a:rPr>
                        <a:t>25​</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sz="2000" b="0" i="0" dirty="0">
                          <a:solidFill>
                            <a:srgbClr val="000000"/>
                          </a:solidFill>
                          <a:effectLst/>
                          <a:latin typeface="Times New Roman"/>
                        </a:rPr>
                        <a:t>20​</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34749521"/>
                  </a:ext>
                </a:extLst>
              </a:tr>
              <a:tr h="470520">
                <a:tc>
                  <a:txBody>
                    <a:bodyPr/>
                    <a:lstStyle/>
                    <a:p>
                      <a:pPr algn="ctr" rtl="0" fontAlgn="base"/>
                      <a:r>
                        <a:rPr lang="en-US" sz="2000" b="0" i="0" dirty="0">
                          <a:solidFill>
                            <a:srgbClr val="000000"/>
                          </a:solidFill>
                          <a:effectLst/>
                          <a:latin typeface="Times New Roman"/>
                        </a:rPr>
                        <a:t>Train-Val-Test​</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tc>
                  <a:txBody>
                    <a:bodyPr/>
                    <a:lstStyle/>
                    <a:p>
                      <a:pPr algn="ctr" rtl="0" fontAlgn="base"/>
                      <a:r>
                        <a:rPr lang="en-US" sz="2000" b="0" i="0" dirty="0">
                          <a:solidFill>
                            <a:srgbClr val="000000"/>
                          </a:solidFill>
                          <a:effectLst/>
                          <a:latin typeface="Times New Roman"/>
                        </a:rPr>
                        <a:t>146-30-30​</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tc>
                  <a:txBody>
                    <a:bodyPr/>
                    <a:lstStyle/>
                    <a:p>
                      <a:pPr algn="ctr" rtl="0" fontAlgn="base"/>
                      <a:r>
                        <a:rPr lang="en-US" sz="2000" b="0" i="0" dirty="0">
                          <a:solidFill>
                            <a:srgbClr val="000000"/>
                          </a:solidFill>
                          <a:effectLst/>
                          <a:latin typeface="Times New Roman"/>
                        </a:rPr>
                        <a:t>30-10-9​</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433840230"/>
                  </a:ext>
                </a:extLst>
              </a:tr>
              <a:tr h="470520">
                <a:tc>
                  <a:txBody>
                    <a:bodyPr/>
                    <a:lstStyle/>
                    <a:p>
                      <a:pPr algn="ctr" rtl="0" fontAlgn="base"/>
                      <a:r>
                        <a:rPr lang="en-US" sz="2000" b="0" i="0" dirty="0">
                          <a:solidFill>
                            <a:srgbClr val="000000"/>
                          </a:solidFill>
                          <a:effectLst/>
                          <a:latin typeface="Times New Roman"/>
                        </a:rPr>
                        <a:t>Voxel Spacing​</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sz="2000" b="0" i="0" dirty="0">
                          <a:solidFill>
                            <a:srgbClr val="000000"/>
                          </a:solidFill>
                          <a:effectLst/>
                          <a:latin typeface="Times New Roman"/>
                        </a:rPr>
                        <a:t>1.25 mm​</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sz="2000" b="0" i="0" dirty="0">
                          <a:solidFill>
                            <a:srgbClr val="000000"/>
                          </a:solidFill>
                          <a:effectLst/>
                          <a:latin typeface="Times New Roman"/>
                        </a:rPr>
                        <a:t>1 mm​</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42168355"/>
                  </a:ext>
                </a:extLst>
              </a:tr>
            </a:tbl>
          </a:graphicData>
        </a:graphic>
      </p:graphicFrame>
    </p:spTree>
    <p:extLst>
      <p:ext uri="{BB962C8B-B14F-4D97-AF65-F5344CB8AC3E}">
        <p14:creationId xmlns:p14="http://schemas.microsoft.com/office/powerpoint/2010/main" val="1073368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9E15B3-1BBE-BF59-B565-47F9189A32CD}"/>
              </a:ext>
            </a:extLst>
          </p:cNvPr>
          <p:cNvSpPr>
            <a:spLocks noGrp="1"/>
          </p:cNvSpPr>
          <p:nvPr/>
        </p:nvSpPr>
        <p:spPr>
          <a:xfrm>
            <a:off x="4758767" y="2815583"/>
            <a:ext cx="2675963" cy="12290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latin typeface="Times New Roman"/>
                <a:cs typeface="Sabon Next LT"/>
              </a:rPr>
              <a:t>Results</a:t>
            </a:r>
          </a:p>
        </p:txBody>
      </p:sp>
    </p:spTree>
    <p:extLst>
      <p:ext uri="{BB962C8B-B14F-4D97-AF65-F5344CB8AC3E}">
        <p14:creationId xmlns:p14="http://schemas.microsoft.com/office/powerpoint/2010/main" val="702772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A3824-09C0-9C16-4B28-5369AB8631AE}"/>
              </a:ext>
            </a:extLst>
          </p:cNvPr>
          <p:cNvSpPr>
            <a:spLocks noGrp="1"/>
          </p:cNvSpPr>
          <p:nvPr>
            <p:ph type="title"/>
          </p:nvPr>
        </p:nvSpPr>
        <p:spPr/>
        <p:txBody>
          <a:bodyPr>
            <a:normAutofit/>
          </a:bodyPr>
          <a:lstStyle/>
          <a:p>
            <a:r>
              <a:rPr lang="en-US" sz="3300" dirty="0">
                <a:latin typeface="Times New Roman"/>
                <a:ea typeface="+mj-lt"/>
                <a:cs typeface="+mj-lt"/>
              </a:rPr>
              <a:t>Introduction – Statistical Shape Modeling </a:t>
            </a:r>
            <a:endParaRPr lang="en-US" sz="3300">
              <a:latin typeface="Times New Roman"/>
              <a:cs typeface="Times New Roman"/>
            </a:endParaRPr>
          </a:p>
        </p:txBody>
      </p:sp>
      <p:sp>
        <p:nvSpPr>
          <p:cNvPr id="4" name="Content Placeholder 2">
            <a:extLst>
              <a:ext uri="{FF2B5EF4-FFF2-40B4-BE49-F238E27FC236}">
                <a16:creationId xmlns:a16="http://schemas.microsoft.com/office/drawing/2014/main" id="{C194FDCC-C0F1-F26C-356D-AEF34AC70D0C}"/>
              </a:ext>
            </a:extLst>
          </p:cNvPr>
          <p:cNvSpPr>
            <a:spLocks noGrp="1"/>
          </p:cNvSpPr>
          <p:nvPr/>
        </p:nvSpPr>
        <p:spPr>
          <a:xfrm>
            <a:off x="714054" y="1846574"/>
            <a:ext cx="11182988" cy="37286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imes New Roman"/>
                <a:cs typeface="Times New Roman"/>
              </a:rPr>
              <a:t>Statistical Shape Modeling (SSM) provides a statistically consistent geometrical description for each shape across a given population/set.</a:t>
            </a:r>
          </a:p>
          <a:p>
            <a:endParaRPr lang="en-US" sz="2000" dirty="0">
              <a:latin typeface="Times New Roman"/>
              <a:cs typeface="Times New Roman"/>
            </a:endParaRPr>
          </a:p>
          <a:p>
            <a:endParaRPr lang="en-US" sz="2000" dirty="0">
              <a:latin typeface="Times New Roman"/>
              <a:cs typeface="Times New Roman"/>
            </a:endParaRPr>
          </a:p>
        </p:txBody>
      </p:sp>
      <p:grpSp>
        <p:nvGrpSpPr>
          <p:cNvPr id="5" name="Group 4">
            <a:extLst>
              <a:ext uri="{FF2B5EF4-FFF2-40B4-BE49-F238E27FC236}">
                <a16:creationId xmlns:a16="http://schemas.microsoft.com/office/drawing/2014/main" id="{6F9056B4-1C1C-2136-3022-E6056BDD9CDD}"/>
              </a:ext>
            </a:extLst>
          </p:cNvPr>
          <p:cNvGrpSpPr/>
          <p:nvPr/>
        </p:nvGrpSpPr>
        <p:grpSpPr>
          <a:xfrm>
            <a:off x="400264" y="2827942"/>
            <a:ext cx="4666178" cy="3456331"/>
            <a:chOff x="400264" y="2827942"/>
            <a:chExt cx="4666178" cy="3456331"/>
          </a:xfrm>
        </p:grpSpPr>
        <p:sp>
          <p:nvSpPr>
            <p:cNvPr id="6" name="Cube 5">
              <a:extLst>
                <a:ext uri="{FF2B5EF4-FFF2-40B4-BE49-F238E27FC236}">
                  <a16:creationId xmlns:a16="http://schemas.microsoft.com/office/drawing/2014/main" id="{415156B5-76F5-1304-90E0-A146F8D91B74}"/>
                </a:ext>
              </a:extLst>
            </p:cNvPr>
            <p:cNvSpPr/>
            <p:nvPr/>
          </p:nvSpPr>
          <p:spPr>
            <a:xfrm>
              <a:off x="1091093" y="2928224"/>
              <a:ext cx="601200" cy="559193"/>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83888627-1338-3454-9AD0-BA3CF8F83F00}"/>
                </a:ext>
              </a:extLst>
            </p:cNvPr>
            <p:cNvSpPr/>
            <p:nvPr/>
          </p:nvSpPr>
          <p:spPr>
            <a:xfrm>
              <a:off x="1027593" y="2827942"/>
              <a:ext cx="2606799" cy="271184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Cube 7">
              <a:extLst>
                <a:ext uri="{FF2B5EF4-FFF2-40B4-BE49-F238E27FC236}">
                  <a16:creationId xmlns:a16="http://schemas.microsoft.com/office/drawing/2014/main" id="{6B52016C-2A5B-65EC-C71D-F44915CF5971}"/>
                </a:ext>
              </a:extLst>
            </p:cNvPr>
            <p:cNvSpPr/>
            <p:nvPr/>
          </p:nvSpPr>
          <p:spPr>
            <a:xfrm>
              <a:off x="1690418" y="2988156"/>
              <a:ext cx="305818" cy="499261"/>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Cube 8">
              <a:extLst>
                <a:ext uri="{FF2B5EF4-FFF2-40B4-BE49-F238E27FC236}">
                  <a16:creationId xmlns:a16="http://schemas.microsoft.com/office/drawing/2014/main" id="{953E31AA-7DD2-4D60-BF0F-99BEA9D2D1DA}"/>
                </a:ext>
              </a:extLst>
            </p:cNvPr>
            <p:cNvSpPr/>
            <p:nvPr/>
          </p:nvSpPr>
          <p:spPr>
            <a:xfrm>
              <a:off x="2028609" y="2928223"/>
              <a:ext cx="1140593" cy="781799"/>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Cube 9">
              <a:extLst>
                <a:ext uri="{FF2B5EF4-FFF2-40B4-BE49-F238E27FC236}">
                  <a16:creationId xmlns:a16="http://schemas.microsoft.com/office/drawing/2014/main" id="{93C260D7-F4C0-9809-0F6F-C9F4BA12BD28}"/>
                </a:ext>
              </a:extLst>
            </p:cNvPr>
            <p:cNvSpPr/>
            <p:nvPr/>
          </p:nvSpPr>
          <p:spPr>
            <a:xfrm>
              <a:off x="2114228" y="3775842"/>
              <a:ext cx="1076379" cy="991563"/>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Cube 10">
              <a:extLst>
                <a:ext uri="{FF2B5EF4-FFF2-40B4-BE49-F238E27FC236}">
                  <a16:creationId xmlns:a16="http://schemas.microsoft.com/office/drawing/2014/main" id="{47F0CA2E-2586-873B-7A36-735731BE557D}"/>
                </a:ext>
              </a:extLst>
            </p:cNvPr>
            <p:cNvSpPr/>
            <p:nvPr/>
          </p:nvSpPr>
          <p:spPr>
            <a:xfrm>
              <a:off x="3261508" y="2928225"/>
              <a:ext cx="305819" cy="1839181"/>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Cube 11">
              <a:extLst>
                <a:ext uri="{FF2B5EF4-FFF2-40B4-BE49-F238E27FC236}">
                  <a16:creationId xmlns:a16="http://schemas.microsoft.com/office/drawing/2014/main" id="{A1A19571-C10D-172B-5824-ECB3E30CB53A}"/>
                </a:ext>
              </a:extLst>
            </p:cNvPr>
            <p:cNvSpPr/>
            <p:nvPr/>
          </p:nvSpPr>
          <p:spPr>
            <a:xfrm>
              <a:off x="1831688" y="4910279"/>
              <a:ext cx="601200" cy="559193"/>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ube 12">
              <a:extLst>
                <a:ext uri="{FF2B5EF4-FFF2-40B4-BE49-F238E27FC236}">
                  <a16:creationId xmlns:a16="http://schemas.microsoft.com/office/drawing/2014/main" id="{431BCD33-A6AB-69E4-1711-8066BB2463FC}"/>
                </a:ext>
              </a:extLst>
            </p:cNvPr>
            <p:cNvSpPr/>
            <p:nvPr/>
          </p:nvSpPr>
          <p:spPr>
            <a:xfrm>
              <a:off x="2503789" y="4854629"/>
              <a:ext cx="1063537" cy="614844"/>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Cube 13">
              <a:extLst>
                <a:ext uri="{FF2B5EF4-FFF2-40B4-BE49-F238E27FC236}">
                  <a16:creationId xmlns:a16="http://schemas.microsoft.com/office/drawing/2014/main" id="{C2FFB50B-FB80-5650-8B80-C741AE1DB196}"/>
                </a:ext>
              </a:extLst>
            </p:cNvPr>
            <p:cNvSpPr/>
            <p:nvPr/>
          </p:nvSpPr>
          <p:spPr>
            <a:xfrm>
              <a:off x="1129621" y="4525000"/>
              <a:ext cx="665412" cy="944473"/>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Cube 14">
              <a:extLst>
                <a:ext uri="{FF2B5EF4-FFF2-40B4-BE49-F238E27FC236}">
                  <a16:creationId xmlns:a16="http://schemas.microsoft.com/office/drawing/2014/main" id="{3F1C4FE3-7CA2-6FE5-5090-2B34AD52F83E}"/>
                </a:ext>
              </a:extLst>
            </p:cNvPr>
            <p:cNvSpPr/>
            <p:nvPr/>
          </p:nvSpPr>
          <p:spPr>
            <a:xfrm>
              <a:off x="1073968" y="3621729"/>
              <a:ext cx="866615" cy="858855"/>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extBox 12">
              <a:extLst>
                <a:ext uri="{FF2B5EF4-FFF2-40B4-BE49-F238E27FC236}">
                  <a16:creationId xmlns:a16="http://schemas.microsoft.com/office/drawing/2014/main" id="{77483510-D47F-1FF2-C4B3-50C670160EBC}"/>
                </a:ext>
              </a:extLst>
            </p:cNvPr>
            <p:cNvSpPr txBox="1"/>
            <p:nvPr/>
          </p:nvSpPr>
          <p:spPr>
            <a:xfrm>
              <a:off x="400264" y="5637942"/>
              <a:ext cx="4666178"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Times New Roman"/>
                  <a:cs typeface="Times New Roman"/>
                </a:rPr>
                <a:t>Set of cuboids:- 3 parameters length, breadth and height</a:t>
              </a:r>
            </a:p>
          </p:txBody>
        </p:sp>
        <p:cxnSp>
          <p:nvCxnSpPr>
            <p:cNvPr id="17" name="Straight Arrow Connector 16">
              <a:extLst>
                <a:ext uri="{FF2B5EF4-FFF2-40B4-BE49-F238E27FC236}">
                  <a16:creationId xmlns:a16="http://schemas.microsoft.com/office/drawing/2014/main" id="{20F3810E-7322-0CB6-7C4D-048F2057C66E}"/>
                </a:ext>
              </a:extLst>
            </p:cNvPr>
            <p:cNvCxnSpPr>
              <a:cxnSpLocks/>
            </p:cNvCxnSpPr>
            <p:nvPr/>
          </p:nvCxnSpPr>
          <p:spPr>
            <a:xfrm flipH="1">
              <a:off x="2743735" y="4029714"/>
              <a:ext cx="14552" cy="738882"/>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351F129-66AD-5078-2C6E-73402B9E50B6}"/>
                </a:ext>
              </a:extLst>
            </p:cNvPr>
            <p:cNvCxnSpPr>
              <a:cxnSpLocks/>
            </p:cNvCxnSpPr>
            <p:nvPr/>
          </p:nvCxnSpPr>
          <p:spPr>
            <a:xfrm flipH="1">
              <a:off x="2512566" y="3789982"/>
              <a:ext cx="211473" cy="2251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3A2F304-9A79-C8F9-E7ED-D419A2A7629F}"/>
                </a:ext>
              </a:extLst>
            </p:cNvPr>
            <p:cNvCxnSpPr>
              <a:cxnSpLocks/>
            </p:cNvCxnSpPr>
            <p:nvPr/>
          </p:nvCxnSpPr>
          <p:spPr>
            <a:xfrm>
              <a:off x="2128995" y="4581949"/>
              <a:ext cx="811661" cy="2569"/>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0715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305F-51B2-B2D4-70D0-1F77BBEB11FD}"/>
              </a:ext>
            </a:extLst>
          </p:cNvPr>
          <p:cNvSpPr>
            <a:spLocks noGrp="1"/>
          </p:cNvSpPr>
          <p:nvPr>
            <p:ph type="title"/>
          </p:nvPr>
        </p:nvSpPr>
        <p:spPr/>
        <p:txBody>
          <a:bodyPr/>
          <a:lstStyle/>
          <a:p>
            <a:pPr>
              <a:lnSpc>
                <a:spcPct val="90000"/>
              </a:lnSpc>
            </a:pPr>
            <a:r>
              <a:rPr lang="en-US" sz="3300" dirty="0">
                <a:latin typeface="Times New Roman"/>
                <a:cs typeface="Times New Roman"/>
              </a:rPr>
              <a:t>Qualitative Results – 2D Super Shapes</a:t>
            </a:r>
          </a:p>
        </p:txBody>
      </p:sp>
      <p:pic>
        <p:nvPicPr>
          <p:cNvPr id="4" name="Content Placeholder 3" descr="A white star with black dots&#10;&#10;Description automatically generated">
            <a:extLst>
              <a:ext uri="{FF2B5EF4-FFF2-40B4-BE49-F238E27FC236}">
                <a16:creationId xmlns:a16="http://schemas.microsoft.com/office/drawing/2014/main" id="{AD2FD18B-D719-21C2-B428-DC7A27CA5A8C}"/>
              </a:ext>
            </a:extLst>
          </p:cNvPr>
          <p:cNvPicPr>
            <a:picLocks noGrp="1" noChangeAspect="1"/>
          </p:cNvPicPr>
          <p:nvPr/>
        </p:nvPicPr>
        <p:blipFill>
          <a:blip r:embed="rId2"/>
          <a:stretch>
            <a:fillRect/>
          </a:stretch>
        </p:blipFill>
        <p:spPr>
          <a:xfrm>
            <a:off x="547279" y="1825694"/>
            <a:ext cx="1430928" cy="1421403"/>
          </a:xfrm>
          <a:prstGeom prst="rect">
            <a:avLst/>
          </a:prstGeom>
        </p:spPr>
      </p:pic>
      <p:pic>
        <p:nvPicPr>
          <p:cNvPr id="5" name="Picture 4" descr="A grey square with a white circle with blue dots&#10;&#10;Description automatically generated">
            <a:extLst>
              <a:ext uri="{FF2B5EF4-FFF2-40B4-BE49-F238E27FC236}">
                <a16:creationId xmlns:a16="http://schemas.microsoft.com/office/drawing/2014/main" id="{76A1A4C5-3602-F304-E2EA-E2FD2ACBC67C}"/>
              </a:ext>
            </a:extLst>
          </p:cNvPr>
          <p:cNvPicPr>
            <a:picLocks noChangeAspect="1"/>
          </p:cNvPicPr>
          <p:nvPr/>
        </p:nvPicPr>
        <p:blipFill>
          <a:blip r:embed="rId3"/>
          <a:stretch>
            <a:fillRect/>
          </a:stretch>
        </p:blipFill>
        <p:spPr>
          <a:xfrm>
            <a:off x="2381794" y="1825410"/>
            <a:ext cx="1428206" cy="1421925"/>
          </a:xfrm>
          <a:prstGeom prst="rect">
            <a:avLst/>
          </a:prstGeom>
        </p:spPr>
      </p:pic>
      <p:pic>
        <p:nvPicPr>
          <p:cNvPr id="6" name="Picture 5" descr="A white star with black dots&#10;&#10;Description automatically generated">
            <a:extLst>
              <a:ext uri="{FF2B5EF4-FFF2-40B4-BE49-F238E27FC236}">
                <a16:creationId xmlns:a16="http://schemas.microsoft.com/office/drawing/2014/main" id="{A1F248DA-D073-43A4-95B2-02B050400F28}"/>
              </a:ext>
            </a:extLst>
          </p:cNvPr>
          <p:cNvPicPr>
            <a:picLocks noChangeAspect="1"/>
          </p:cNvPicPr>
          <p:nvPr/>
        </p:nvPicPr>
        <p:blipFill>
          <a:blip r:embed="rId4"/>
          <a:stretch>
            <a:fillRect/>
          </a:stretch>
        </p:blipFill>
        <p:spPr>
          <a:xfrm>
            <a:off x="5194663" y="1827220"/>
            <a:ext cx="1428206" cy="1427014"/>
          </a:xfrm>
          <a:prstGeom prst="rect">
            <a:avLst/>
          </a:prstGeom>
        </p:spPr>
      </p:pic>
      <p:pic>
        <p:nvPicPr>
          <p:cNvPr id="7" name="Picture 6" descr="A star shaped object with blue dots&#10;&#10;Description automatically generated">
            <a:extLst>
              <a:ext uri="{FF2B5EF4-FFF2-40B4-BE49-F238E27FC236}">
                <a16:creationId xmlns:a16="http://schemas.microsoft.com/office/drawing/2014/main" id="{B74CDE9B-11DC-19E5-10A2-2166EC14E9FB}"/>
              </a:ext>
            </a:extLst>
          </p:cNvPr>
          <p:cNvPicPr>
            <a:picLocks noChangeAspect="1"/>
          </p:cNvPicPr>
          <p:nvPr/>
        </p:nvPicPr>
        <p:blipFill>
          <a:blip r:embed="rId5"/>
          <a:stretch>
            <a:fillRect/>
          </a:stretch>
        </p:blipFill>
        <p:spPr>
          <a:xfrm>
            <a:off x="6958149" y="1826027"/>
            <a:ext cx="1428206" cy="1420690"/>
          </a:xfrm>
          <a:prstGeom prst="rect">
            <a:avLst/>
          </a:prstGeom>
        </p:spPr>
      </p:pic>
      <p:pic>
        <p:nvPicPr>
          <p:cNvPr id="8" name="Picture 7" descr="A white circle on a gray surface&#10;&#10;Description automatically generated">
            <a:extLst>
              <a:ext uri="{FF2B5EF4-FFF2-40B4-BE49-F238E27FC236}">
                <a16:creationId xmlns:a16="http://schemas.microsoft.com/office/drawing/2014/main" id="{432DCD04-B538-5DA9-A24C-8FEEC8B2D998}"/>
              </a:ext>
            </a:extLst>
          </p:cNvPr>
          <p:cNvPicPr>
            <a:picLocks noChangeAspect="1"/>
          </p:cNvPicPr>
          <p:nvPr/>
        </p:nvPicPr>
        <p:blipFill>
          <a:blip r:embed="rId6"/>
          <a:stretch>
            <a:fillRect/>
          </a:stretch>
        </p:blipFill>
        <p:spPr>
          <a:xfrm>
            <a:off x="548640" y="3503629"/>
            <a:ext cx="1428206" cy="1426993"/>
          </a:xfrm>
          <a:prstGeom prst="rect">
            <a:avLst/>
          </a:prstGeom>
        </p:spPr>
      </p:pic>
      <p:pic>
        <p:nvPicPr>
          <p:cNvPr id="9" name="Picture 8" descr="A white circle with blue dots&#10;&#10;Description automatically generated">
            <a:extLst>
              <a:ext uri="{FF2B5EF4-FFF2-40B4-BE49-F238E27FC236}">
                <a16:creationId xmlns:a16="http://schemas.microsoft.com/office/drawing/2014/main" id="{9B61C94E-162A-D84D-576D-49FDFBAB2CFC}"/>
              </a:ext>
            </a:extLst>
          </p:cNvPr>
          <p:cNvPicPr>
            <a:picLocks noChangeAspect="1"/>
          </p:cNvPicPr>
          <p:nvPr/>
        </p:nvPicPr>
        <p:blipFill>
          <a:blip r:embed="rId7"/>
          <a:stretch>
            <a:fillRect/>
          </a:stretch>
        </p:blipFill>
        <p:spPr>
          <a:xfrm>
            <a:off x="2381794" y="3503629"/>
            <a:ext cx="1428206" cy="1431347"/>
          </a:xfrm>
          <a:prstGeom prst="rect">
            <a:avLst/>
          </a:prstGeom>
        </p:spPr>
      </p:pic>
      <p:pic>
        <p:nvPicPr>
          <p:cNvPr id="10" name="Picture 9" descr="A white hexagon with black dots&#10;&#10;Description automatically generated">
            <a:extLst>
              <a:ext uri="{FF2B5EF4-FFF2-40B4-BE49-F238E27FC236}">
                <a16:creationId xmlns:a16="http://schemas.microsoft.com/office/drawing/2014/main" id="{C275A97C-D209-5BD9-46A3-E0492B4368B5}"/>
              </a:ext>
            </a:extLst>
          </p:cNvPr>
          <p:cNvPicPr>
            <a:picLocks noChangeAspect="1"/>
          </p:cNvPicPr>
          <p:nvPr/>
        </p:nvPicPr>
        <p:blipFill>
          <a:blip r:embed="rId8"/>
          <a:stretch>
            <a:fillRect/>
          </a:stretch>
        </p:blipFill>
        <p:spPr>
          <a:xfrm>
            <a:off x="5194663" y="3503629"/>
            <a:ext cx="1428206" cy="1426993"/>
          </a:xfrm>
          <a:prstGeom prst="rect">
            <a:avLst/>
          </a:prstGeom>
        </p:spPr>
      </p:pic>
      <p:pic>
        <p:nvPicPr>
          <p:cNvPr id="11" name="Picture 10" descr="A white hexagon with blue dots&#10;&#10;Description automatically generated">
            <a:extLst>
              <a:ext uri="{FF2B5EF4-FFF2-40B4-BE49-F238E27FC236}">
                <a16:creationId xmlns:a16="http://schemas.microsoft.com/office/drawing/2014/main" id="{F6FD2442-5E78-42EB-0F78-72D0FD2A5E0C}"/>
              </a:ext>
            </a:extLst>
          </p:cNvPr>
          <p:cNvPicPr>
            <a:picLocks noChangeAspect="1"/>
          </p:cNvPicPr>
          <p:nvPr/>
        </p:nvPicPr>
        <p:blipFill>
          <a:blip r:embed="rId9"/>
          <a:stretch>
            <a:fillRect/>
          </a:stretch>
        </p:blipFill>
        <p:spPr>
          <a:xfrm>
            <a:off x="6958149" y="3503629"/>
            <a:ext cx="1428206" cy="1426993"/>
          </a:xfrm>
          <a:prstGeom prst="rect">
            <a:avLst/>
          </a:prstGeom>
        </p:spPr>
      </p:pic>
      <p:pic>
        <p:nvPicPr>
          <p:cNvPr id="12" name="Picture 11" descr="A white star on a grey surface&#10;&#10;Description automatically generated">
            <a:extLst>
              <a:ext uri="{FF2B5EF4-FFF2-40B4-BE49-F238E27FC236}">
                <a16:creationId xmlns:a16="http://schemas.microsoft.com/office/drawing/2014/main" id="{5EABB026-BDDD-6C8D-65D2-8EEE773C10CC}"/>
              </a:ext>
            </a:extLst>
          </p:cNvPr>
          <p:cNvPicPr>
            <a:picLocks noChangeAspect="1"/>
          </p:cNvPicPr>
          <p:nvPr/>
        </p:nvPicPr>
        <p:blipFill>
          <a:blip r:embed="rId10"/>
          <a:stretch>
            <a:fillRect/>
          </a:stretch>
        </p:blipFill>
        <p:spPr>
          <a:xfrm>
            <a:off x="548640" y="5206125"/>
            <a:ext cx="1428206" cy="1427055"/>
          </a:xfrm>
          <a:prstGeom prst="rect">
            <a:avLst/>
          </a:prstGeom>
        </p:spPr>
      </p:pic>
      <p:pic>
        <p:nvPicPr>
          <p:cNvPr id="13" name="Picture 12" descr="A star on a grey surface&#10;&#10;Description automatically generated">
            <a:extLst>
              <a:ext uri="{FF2B5EF4-FFF2-40B4-BE49-F238E27FC236}">
                <a16:creationId xmlns:a16="http://schemas.microsoft.com/office/drawing/2014/main" id="{953C9F33-3351-0BD5-5532-7AA065B862D8}"/>
              </a:ext>
            </a:extLst>
          </p:cNvPr>
          <p:cNvPicPr>
            <a:picLocks noChangeAspect="1"/>
          </p:cNvPicPr>
          <p:nvPr/>
        </p:nvPicPr>
        <p:blipFill>
          <a:blip r:embed="rId11"/>
          <a:stretch>
            <a:fillRect/>
          </a:stretch>
        </p:blipFill>
        <p:spPr>
          <a:xfrm>
            <a:off x="2381794" y="5206124"/>
            <a:ext cx="1428206" cy="1427055"/>
          </a:xfrm>
          <a:prstGeom prst="rect">
            <a:avLst/>
          </a:prstGeom>
        </p:spPr>
      </p:pic>
      <p:pic>
        <p:nvPicPr>
          <p:cNvPr id="14" name="Picture 13" descr="A white star with black edges&#10;&#10;Description automatically generated">
            <a:extLst>
              <a:ext uri="{FF2B5EF4-FFF2-40B4-BE49-F238E27FC236}">
                <a16:creationId xmlns:a16="http://schemas.microsoft.com/office/drawing/2014/main" id="{CF0C5188-88F3-2BDC-EB49-E9559D728DBE}"/>
              </a:ext>
            </a:extLst>
          </p:cNvPr>
          <p:cNvPicPr>
            <a:picLocks noChangeAspect="1"/>
          </p:cNvPicPr>
          <p:nvPr/>
        </p:nvPicPr>
        <p:blipFill>
          <a:blip r:embed="rId12"/>
          <a:stretch>
            <a:fillRect/>
          </a:stretch>
        </p:blipFill>
        <p:spPr>
          <a:xfrm>
            <a:off x="5194663" y="5206124"/>
            <a:ext cx="1428206" cy="1427055"/>
          </a:xfrm>
          <a:prstGeom prst="rect">
            <a:avLst/>
          </a:prstGeom>
        </p:spPr>
      </p:pic>
      <p:pic>
        <p:nvPicPr>
          <p:cNvPr id="15" name="Picture 14" descr="A white circle with blue dots&#10;&#10;Description automatically generated">
            <a:extLst>
              <a:ext uri="{FF2B5EF4-FFF2-40B4-BE49-F238E27FC236}">
                <a16:creationId xmlns:a16="http://schemas.microsoft.com/office/drawing/2014/main" id="{49AF4E80-10E6-2F02-06E0-58D754B26E88}"/>
              </a:ext>
            </a:extLst>
          </p:cNvPr>
          <p:cNvPicPr>
            <a:picLocks noChangeAspect="1"/>
          </p:cNvPicPr>
          <p:nvPr/>
        </p:nvPicPr>
        <p:blipFill>
          <a:blip r:embed="rId13"/>
          <a:stretch>
            <a:fillRect/>
          </a:stretch>
        </p:blipFill>
        <p:spPr>
          <a:xfrm>
            <a:off x="6958149" y="5206124"/>
            <a:ext cx="1428206" cy="1427055"/>
          </a:xfrm>
          <a:prstGeom prst="rect">
            <a:avLst/>
          </a:prstGeom>
        </p:spPr>
      </p:pic>
      <p:sp>
        <p:nvSpPr>
          <p:cNvPr id="16" name="TextBox 13">
            <a:extLst>
              <a:ext uri="{FF2B5EF4-FFF2-40B4-BE49-F238E27FC236}">
                <a16:creationId xmlns:a16="http://schemas.microsoft.com/office/drawing/2014/main" id="{D0D6D9CA-3BA2-A24B-F3A8-AA055739A3A7}"/>
              </a:ext>
            </a:extLst>
          </p:cNvPr>
          <p:cNvSpPr txBox="1"/>
          <p:nvPr/>
        </p:nvSpPr>
        <p:spPr>
          <a:xfrm>
            <a:off x="8765177" y="2232296"/>
            <a:ext cx="2235200" cy="6155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00">
                <a:latin typeface="Times New Roman"/>
                <a:ea typeface="+mn-lt"/>
                <a:cs typeface="+mn-lt"/>
              </a:rPr>
              <a:t>Classification Task Noisy Samples</a:t>
            </a:r>
            <a:endParaRPr lang="en-US" sz="1700">
              <a:latin typeface="Times New Roman"/>
            </a:endParaRPr>
          </a:p>
        </p:txBody>
      </p:sp>
      <p:sp>
        <p:nvSpPr>
          <p:cNvPr id="17" name="TextBox 14">
            <a:extLst>
              <a:ext uri="{FF2B5EF4-FFF2-40B4-BE49-F238E27FC236}">
                <a16:creationId xmlns:a16="http://schemas.microsoft.com/office/drawing/2014/main" id="{3A0139AD-2B41-3B4D-D256-759D14174EB5}"/>
              </a:ext>
            </a:extLst>
          </p:cNvPr>
          <p:cNvSpPr txBox="1"/>
          <p:nvPr/>
        </p:nvSpPr>
        <p:spPr>
          <a:xfrm>
            <a:off x="8786947" y="3908696"/>
            <a:ext cx="2235200" cy="6155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00">
                <a:latin typeface="Times New Roman"/>
                <a:ea typeface="+mn-lt"/>
                <a:cs typeface="+mn-lt"/>
              </a:rPr>
              <a:t>Regression Task Noisy Samples</a:t>
            </a:r>
            <a:endParaRPr lang="en-US" sz="1700">
              <a:latin typeface="sans-serif"/>
            </a:endParaRPr>
          </a:p>
        </p:txBody>
      </p:sp>
      <p:sp>
        <p:nvSpPr>
          <p:cNvPr id="18" name="TextBox 15">
            <a:extLst>
              <a:ext uri="{FF2B5EF4-FFF2-40B4-BE49-F238E27FC236}">
                <a16:creationId xmlns:a16="http://schemas.microsoft.com/office/drawing/2014/main" id="{3C402BFD-00FC-EBE4-4212-1705FC6CA878}"/>
              </a:ext>
            </a:extLst>
          </p:cNvPr>
          <p:cNvSpPr txBox="1"/>
          <p:nvPr/>
        </p:nvSpPr>
        <p:spPr>
          <a:xfrm>
            <a:off x="8786947" y="5480592"/>
            <a:ext cx="2235200" cy="8771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00">
                <a:latin typeface="Times New Roman"/>
                <a:ea typeface="+mn-lt"/>
                <a:cs typeface="+mn-lt"/>
              </a:rPr>
              <a:t>Classification + Regression Task Noisy Samples</a:t>
            </a:r>
            <a:endParaRPr lang="en-US" sz="1700">
              <a:latin typeface="Times New Roman"/>
            </a:endParaRPr>
          </a:p>
        </p:txBody>
      </p:sp>
      <p:cxnSp>
        <p:nvCxnSpPr>
          <p:cNvPr id="19" name="Straight Arrow Connector 18">
            <a:extLst>
              <a:ext uri="{FF2B5EF4-FFF2-40B4-BE49-F238E27FC236}">
                <a16:creationId xmlns:a16="http://schemas.microsoft.com/office/drawing/2014/main" id="{67E1CD6F-21E6-43DE-BC59-D45DB7147291}"/>
              </a:ext>
            </a:extLst>
          </p:cNvPr>
          <p:cNvCxnSpPr/>
          <p:nvPr/>
        </p:nvCxnSpPr>
        <p:spPr>
          <a:xfrm flipH="1">
            <a:off x="8473440" y="2532017"/>
            <a:ext cx="252548" cy="4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A58DE08-8335-5EE7-7331-DE7E3F9F38CF}"/>
              </a:ext>
            </a:extLst>
          </p:cNvPr>
          <p:cNvCxnSpPr>
            <a:cxnSpLocks/>
          </p:cNvCxnSpPr>
          <p:nvPr/>
        </p:nvCxnSpPr>
        <p:spPr>
          <a:xfrm flipH="1">
            <a:off x="8534400" y="4212771"/>
            <a:ext cx="252548" cy="4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26CC5E9-2592-EC90-138E-7436C838723D}"/>
              </a:ext>
            </a:extLst>
          </p:cNvPr>
          <p:cNvCxnSpPr>
            <a:cxnSpLocks/>
          </p:cNvCxnSpPr>
          <p:nvPr/>
        </p:nvCxnSpPr>
        <p:spPr>
          <a:xfrm flipH="1">
            <a:off x="8534399" y="5915296"/>
            <a:ext cx="252548" cy="4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096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5F0FD-6D7A-4C4F-F48D-12EDD9C09DBE}"/>
              </a:ext>
            </a:extLst>
          </p:cNvPr>
          <p:cNvSpPr>
            <a:spLocks noGrp="1"/>
          </p:cNvSpPr>
          <p:nvPr>
            <p:ph type="title"/>
          </p:nvPr>
        </p:nvSpPr>
        <p:spPr/>
        <p:txBody>
          <a:bodyPr/>
          <a:lstStyle/>
          <a:p>
            <a:r>
              <a:rPr lang="en-US" sz="3300">
                <a:latin typeface="Times New Roman"/>
                <a:cs typeface="Times New Roman"/>
              </a:rPr>
              <a:t>Results : Femur</a:t>
            </a:r>
            <a:endParaRPr lang="en-US" sz="1600">
              <a:latin typeface="Times New Roman"/>
              <a:cs typeface="Times New Roman"/>
            </a:endParaRPr>
          </a:p>
        </p:txBody>
      </p:sp>
      <p:pic>
        <p:nvPicPr>
          <p:cNvPr id="4" name="Content Placeholder 3" descr="A graph of different colored squares&#10;&#10;Description automatically generated">
            <a:extLst>
              <a:ext uri="{FF2B5EF4-FFF2-40B4-BE49-F238E27FC236}">
                <a16:creationId xmlns:a16="http://schemas.microsoft.com/office/drawing/2014/main" id="{B33477C6-237A-47C2-FEDF-F4B581491BBD}"/>
              </a:ext>
            </a:extLst>
          </p:cNvPr>
          <p:cNvPicPr>
            <a:picLocks noGrp="1" noChangeAspect="1"/>
          </p:cNvPicPr>
          <p:nvPr>
            <p:ph idx="1"/>
          </p:nvPr>
        </p:nvPicPr>
        <p:blipFill>
          <a:blip r:embed="rId3"/>
          <a:stretch>
            <a:fillRect/>
          </a:stretch>
        </p:blipFill>
        <p:spPr>
          <a:xfrm>
            <a:off x="1674775" y="1425959"/>
            <a:ext cx="8838754" cy="4548778"/>
          </a:xfrm>
        </p:spPr>
      </p:pic>
      <p:sp>
        <p:nvSpPr>
          <p:cNvPr id="11" name="TextBox 10">
            <a:extLst>
              <a:ext uri="{FF2B5EF4-FFF2-40B4-BE49-F238E27FC236}">
                <a16:creationId xmlns:a16="http://schemas.microsoft.com/office/drawing/2014/main" id="{68EEEEF0-85FC-4A58-5D35-5F9965972EDF}"/>
              </a:ext>
            </a:extLst>
          </p:cNvPr>
          <p:cNvSpPr txBox="1"/>
          <p:nvPr/>
        </p:nvSpPr>
        <p:spPr>
          <a:xfrm>
            <a:off x="3169835" y="6110509"/>
            <a:ext cx="683406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latin typeface="Times New Roman"/>
                <a:cs typeface="Times New Roman"/>
              </a:rPr>
              <a:t>λ1 for ADASSM+BC is 0.5, λ2 for ADASSM+PC is 0.1 and λ1, λ2 for ADASSM+BC+PC is 0.5. </a:t>
            </a:r>
          </a:p>
        </p:txBody>
      </p:sp>
    </p:spTree>
    <p:extLst>
      <p:ext uri="{BB962C8B-B14F-4D97-AF65-F5344CB8AC3E}">
        <p14:creationId xmlns:p14="http://schemas.microsoft.com/office/powerpoint/2010/main" val="2510933634"/>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50B82-2F93-FC47-2D14-9010B4E49E55}"/>
              </a:ext>
            </a:extLst>
          </p:cNvPr>
          <p:cNvSpPr>
            <a:spLocks noGrp="1"/>
          </p:cNvSpPr>
          <p:nvPr>
            <p:ph type="title"/>
          </p:nvPr>
        </p:nvSpPr>
        <p:spPr/>
        <p:txBody>
          <a:bodyPr/>
          <a:lstStyle/>
          <a:p>
            <a:pPr>
              <a:lnSpc>
                <a:spcPct val="90000"/>
              </a:lnSpc>
            </a:pPr>
            <a:r>
              <a:rPr lang="en-US" sz="3300" dirty="0">
                <a:latin typeface="Times New Roman"/>
                <a:cs typeface="Times New Roman"/>
              </a:rPr>
              <a:t>Results : Femur : Reconstruction</a:t>
            </a:r>
          </a:p>
        </p:txBody>
      </p:sp>
      <p:pic>
        <p:nvPicPr>
          <p:cNvPr id="4" name="Content Placeholder 3" descr="A screenshot of a computer screen&#10;&#10;Description automatically generated">
            <a:extLst>
              <a:ext uri="{FF2B5EF4-FFF2-40B4-BE49-F238E27FC236}">
                <a16:creationId xmlns:a16="http://schemas.microsoft.com/office/drawing/2014/main" id="{93B9C6A0-989C-E0A6-AB0D-50BDB1CC391C}"/>
              </a:ext>
            </a:extLst>
          </p:cNvPr>
          <p:cNvPicPr>
            <a:picLocks noGrp="1" noChangeAspect="1"/>
          </p:cNvPicPr>
          <p:nvPr>
            <p:ph idx="1"/>
          </p:nvPr>
        </p:nvPicPr>
        <p:blipFill>
          <a:blip r:embed="rId2"/>
          <a:stretch>
            <a:fillRect/>
          </a:stretch>
        </p:blipFill>
        <p:spPr>
          <a:xfrm>
            <a:off x="5365434" y="1383393"/>
            <a:ext cx="5806709" cy="5358357"/>
          </a:xfrm>
        </p:spPr>
      </p:pic>
      <p:sp>
        <p:nvSpPr>
          <p:cNvPr id="5" name="Content Placeholder 2">
            <a:extLst>
              <a:ext uri="{FF2B5EF4-FFF2-40B4-BE49-F238E27FC236}">
                <a16:creationId xmlns:a16="http://schemas.microsoft.com/office/drawing/2014/main" id="{5FAD0B92-0C7E-1B9E-5BE8-DD89B1061A84}"/>
              </a:ext>
            </a:extLst>
          </p:cNvPr>
          <p:cNvSpPr>
            <a:spLocks noGrp="1"/>
          </p:cNvSpPr>
          <p:nvPr/>
        </p:nvSpPr>
        <p:spPr>
          <a:xfrm>
            <a:off x="458694" y="1992345"/>
            <a:ext cx="3765168" cy="4195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 sz="2000">
                <a:latin typeface="Times New Roman"/>
                <a:ea typeface="+mn-lt"/>
                <a:cs typeface="+mn-lt"/>
              </a:rPr>
              <a:t>Comparing </a:t>
            </a:r>
            <a:r>
              <a:rPr lang="en" sz="2000" err="1">
                <a:latin typeface="Times New Roman"/>
                <a:ea typeface="+mn-lt"/>
                <a:cs typeface="+mn-lt"/>
              </a:rPr>
              <a:t>DeepSSM</a:t>
            </a:r>
            <a:r>
              <a:rPr lang="en" sz="2000">
                <a:latin typeface="Times New Roman"/>
                <a:ea typeface="+mn-lt"/>
                <a:cs typeface="+mn-lt"/>
              </a:rPr>
              <a:t> outputs with our model's predictions.</a:t>
            </a:r>
            <a:endParaRPr lang="en-US" sz="2000">
              <a:latin typeface="Times New Roman"/>
              <a:cs typeface="Times New Roman"/>
            </a:endParaRPr>
          </a:p>
          <a:p>
            <a:r>
              <a:rPr lang="en" sz="2000">
                <a:latin typeface="Times New Roman"/>
                <a:ea typeface="+mn-lt"/>
                <a:cs typeface="+mn-lt"/>
              </a:rPr>
              <a:t>Assessing surface-to-surface distance for model evaluation.</a:t>
            </a:r>
            <a:endParaRPr lang="en" sz="2000">
              <a:latin typeface="Times New Roman"/>
              <a:ea typeface="roboto"/>
              <a:cs typeface="roboto"/>
            </a:endParaRPr>
          </a:p>
        </p:txBody>
      </p:sp>
    </p:spTree>
    <p:extLst>
      <p:ext uri="{BB962C8B-B14F-4D97-AF65-F5344CB8AC3E}">
        <p14:creationId xmlns:p14="http://schemas.microsoft.com/office/powerpoint/2010/main" val="615043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731C8-BDFC-6ED2-8E87-AD8A72B4B016}"/>
              </a:ext>
            </a:extLst>
          </p:cNvPr>
          <p:cNvSpPr>
            <a:spLocks noGrp="1"/>
          </p:cNvSpPr>
          <p:nvPr>
            <p:ph type="title"/>
          </p:nvPr>
        </p:nvSpPr>
        <p:spPr/>
        <p:txBody>
          <a:bodyPr/>
          <a:lstStyle/>
          <a:p>
            <a:pPr>
              <a:lnSpc>
                <a:spcPct val="90000"/>
              </a:lnSpc>
            </a:pPr>
            <a:r>
              <a:rPr lang="en-US" sz="3200" dirty="0">
                <a:latin typeface="Times New Roman"/>
                <a:cs typeface="Times New Roman"/>
              </a:rPr>
              <a:t>Results: Femur : Downstream Task: Group Differences</a:t>
            </a:r>
          </a:p>
        </p:txBody>
      </p:sp>
      <p:sp>
        <p:nvSpPr>
          <p:cNvPr id="4" name="Rectangle 3">
            <a:extLst>
              <a:ext uri="{FF2B5EF4-FFF2-40B4-BE49-F238E27FC236}">
                <a16:creationId xmlns:a16="http://schemas.microsoft.com/office/drawing/2014/main" id="{F74DC24B-3FD4-532B-4660-E5DFB51AA9F7}"/>
              </a:ext>
            </a:extLst>
          </p:cNvPr>
          <p:cNvSpPr/>
          <p:nvPr/>
        </p:nvSpPr>
        <p:spPr>
          <a:xfrm>
            <a:off x="230877" y="1803277"/>
            <a:ext cx="1972492" cy="418882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C00000"/>
              </a:solidFill>
            </a:endParaRPr>
          </a:p>
        </p:txBody>
      </p:sp>
      <p:sp>
        <p:nvSpPr>
          <p:cNvPr id="5" name="Rectangle 4">
            <a:extLst>
              <a:ext uri="{FF2B5EF4-FFF2-40B4-BE49-F238E27FC236}">
                <a16:creationId xmlns:a16="http://schemas.microsoft.com/office/drawing/2014/main" id="{413C26A1-D9F2-CB8F-9866-8555502A9A71}"/>
              </a:ext>
            </a:extLst>
          </p:cNvPr>
          <p:cNvSpPr/>
          <p:nvPr/>
        </p:nvSpPr>
        <p:spPr>
          <a:xfrm>
            <a:off x="2265654" y="1803277"/>
            <a:ext cx="1724297" cy="418882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C00000"/>
              </a:solidFill>
            </a:endParaRPr>
          </a:p>
        </p:txBody>
      </p:sp>
      <p:sp>
        <p:nvSpPr>
          <p:cNvPr id="6" name="Rectangle 5">
            <a:extLst>
              <a:ext uri="{FF2B5EF4-FFF2-40B4-BE49-F238E27FC236}">
                <a16:creationId xmlns:a16="http://schemas.microsoft.com/office/drawing/2014/main" id="{9516C0D3-583F-682F-3B02-70748077C943}"/>
              </a:ext>
            </a:extLst>
          </p:cNvPr>
          <p:cNvSpPr/>
          <p:nvPr/>
        </p:nvSpPr>
        <p:spPr>
          <a:xfrm>
            <a:off x="4054678" y="1803277"/>
            <a:ext cx="1798321" cy="418882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C00000"/>
              </a:solidFill>
            </a:endParaRPr>
          </a:p>
        </p:txBody>
      </p:sp>
      <p:sp>
        <p:nvSpPr>
          <p:cNvPr id="7" name="Rectangle 6">
            <a:extLst>
              <a:ext uri="{FF2B5EF4-FFF2-40B4-BE49-F238E27FC236}">
                <a16:creationId xmlns:a16="http://schemas.microsoft.com/office/drawing/2014/main" id="{F740FBB6-3B3C-D37A-2522-57F74BCCF145}"/>
              </a:ext>
            </a:extLst>
          </p:cNvPr>
          <p:cNvSpPr/>
          <p:nvPr/>
        </p:nvSpPr>
        <p:spPr>
          <a:xfrm>
            <a:off x="5905469" y="1803277"/>
            <a:ext cx="1798321" cy="418882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C00000"/>
              </a:solidFill>
            </a:endParaRPr>
          </a:p>
        </p:txBody>
      </p:sp>
      <p:sp>
        <p:nvSpPr>
          <p:cNvPr id="8" name="Rectangle 7">
            <a:extLst>
              <a:ext uri="{FF2B5EF4-FFF2-40B4-BE49-F238E27FC236}">
                <a16:creationId xmlns:a16="http://schemas.microsoft.com/office/drawing/2014/main" id="{6E7E33BC-1458-1B5E-3012-65D1E996CB28}"/>
              </a:ext>
            </a:extLst>
          </p:cNvPr>
          <p:cNvSpPr/>
          <p:nvPr/>
        </p:nvSpPr>
        <p:spPr>
          <a:xfrm>
            <a:off x="7754305" y="1803277"/>
            <a:ext cx="1724297" cy="418882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C00000"/>
              </a:solidFill>
            </a:endParaRPr>
          </a:p>
        </p:txBody>
      </p:sp>
      <p:sp>
        <p:nvSpPr>
          <p:cNvPr id="9" name="Rectangle 8">
            <a:extLst>
              <a:ext uri="{FF2B5EF4-FFF2-40B4-BE49-F238E27FC236}">
                <a16:creationId xmlns:a16="http://schemas.microsoft.com/office/drawing/2014/main" id="{472C1675-7C1B-4820-8493-278A8CACB97E}"/>
              </a:ext>
            </a:extLst>
          </p:cNvPr>
          <p:cNvSpPr/>
          <p:nvPr/>
        </p:nvSpPr>
        <p:spPr>
          <a:xfrm>
            <a:off x="9543525" y="1803277"/>
            <a:ext cx="1724297" cy="418882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C00000"/>
              </a:solidFill>
            </a:endParaRPr>
          </a:p>
        </p:txBody>
      </p:sp>
      <p:pic>
        <p:nvPicPr>
          <p:cNvPr id="10" name="Picture 9" descr="A picture containing text, screenshot, handwriting, font&#10;&#10;Description automatically generated">
            <a:extLst>
              <a:ext uri="{FF2B5EF4-FFF2-40B4-BE49-F238E27FC236}">
                <a16:creationId xmlns:a16="http://schemas.microsoft.com/office/drawing/2014/main" id="{04AC88E4-71B4-D8C2-5D90-3FC084E2CCD4}"/>
              </a:ext>
            </a:extLst>
          </p:cNvPr>
          <p:cNvPicPr>
            <a:picLocks noChangeAspect="1"/>
          </p:cNvPicPr>
          <p:nvPr/>
        </p:nvPicPr>
        <p:blipFill>
          <a:blip r:embed="rId2"/>
          <a:stretch>
            <a:fillRect/>
          </a:stretch>
        </p:blipFill>
        <p:spPr>
          <a:xfrm>
            <a:off x="11266072" y="2594897"/>
            <a:ext cx="752475" cy="2543175"/>
          </a:xfrm>
          <a:prstGeom prst="rect">
            <a:avLst/>
          </a:prstGeom>
        </p:spPr>
      </p:pic>
      <p:pic>
        <p:nvPicPr>
          <p:cNvPr id="11" name="Picture 10" descr="A purple and yellow plant&#10;&#10;Description automatically generated">
            <a:extLst>
              <a:ext uri="{FF2B5EF4-FFF2-40B4-BE49-F238E27FC236}">
                <a16:creationId xmlns:a16="http://schemas.microsoft.com/office/drawing/2014/main" id="{6BCACFA3-119F-EDD2-C4D3-59B63DAEB704}"/>
              </a:ext>
            </a:extLst>
          </p:cNvPr>
          <p:cNvPicPr>
            <a:picLocks noChangeAspect="1"/>
          </p:cNvPicPr>
          <p:nvPr/>
        </p:nvPicPr>
        <p:blipFill>
          <a:blip r:embed="rId3"/>
          <a:stretch>
            <a:fillRect/>
          </a:stretch>
        </p:blipFill>
        <p:spPr>
          <a:xfrm>
            <a:off x="560115" y="2223557"/>
            <a:ext cx="1314450" cy="1352550"/>
          </a:xfrm>
          <a:prstGeom prst="rect">
            <a:avLst/>
          </a:prstGeom>
        </p:spPr>
      </p:pic>
      <p:pic>
        <p:nvPicPr>
          <p:cNvPr id="12" name="Picture 11" descr="A picture containing invertebrate&#10;&#10;Description automatically generated">
            <a:extLst>
              <a:ext uri="{FF2B5EF4-FFF2-40B4-BE49-F238E27FC236}">
                <a16:creationId xmlns:a16="http://schemas.microsoft.com/office/drawing/2014/main" id="{7FE4DB24-E4D9-8627-85D7-172420036027}"/>
              </a:ext>
            </a:extLst>
          </p:cNvPr>
          <p:cNvPicPr>
            <a:picLocks noChangeAspect="1"/>
          </p:cNvPicPr>
          <p:nvPr/>
        </p:nvPicPr>
        <p:blipFill>
          <a:blip r:embed="rId4"/>
          <a:stretch>
            <a:fillRect/>
          </a:stretch>
        </p:blipFill>
        <p:spPr>
          <a:xfrm>
            <a:off x="566503" y="4328310"/>
            <a:ext cx="1285875" cy="1314450"/>
          </a:xfrm>
          <a:prstGeom prst="rect">
            <a:avLst/>
          </a:prstGeom>
        </p:spPr>
      </p:pic>
      <p:sp>
        <p:nvSpPr>
          <p:cNvPr id="13" name="Oval 12">
            <a:extLst>
              <a:ext uri="{FF2B5EF4-FFF2-40B4-BE49-F238E27FC236}">
                <a16:creationId xmlns:a16="http://schemas.microsoft.com/office/drawing/2014/main" id="{1AC885C1-5D88-910F-26E2-6E45EE697F2F}"/>
              </a:ext>
            </a:extLst>
          </p:cNvPr>
          <p:cNvSpPr/>
          <p:nvPr/>
        </p:nvSpPr>
        <p:spPr>
          <a:xfrm>
            <a:off x="1042676" y="2360033"/>
            <a:ext cx="539396" cy="522270"/>
          </a:xfrm>
          <a:prstGeom prst="ellipse">
            <a:avLst/>
          </a:prstGeom>
          <a:noFill/>
          <a:ln w="28575">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5EE171D8-783F-F0F2-6E3B-DF44478461A8}"/>
              </a:ext>
            </a:extLst>
          </p:cNvPr>
          <p:cNvSpPr/>
          <p:nvPr/>
        </p:nvSpPr>
        <p:spPr>
          <a:xfrm>
            <a:off x="718707" y="4467456"/>
            <a:ext cx="539396" cy="522270"/>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52A098CF-EAC7-A9FF-0436-889AA21FD19B}"/>
              </a:ext>
            </a:extLst>
          </p:cNvPr>
          <p:cNvSpPr/>
          <p:nvPr/>
        </p:nvSpPr>
        <p:spPr>
          <a:xfrm>
            <a:off x="903338" y="5051738"/>
            <a:ext cx="539396" cy="522270"/>
          </a:xfrm>
          <a:prstGeom prst="ellipse">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extBox 1">
            <a:extLst>
              <a:ext uri="{FF2B5EF4-FFF2-40B4-BE49-F238E27FC236}">
                <a16:creationId xmlns:a16="http://schemas.microsoft.com/office/drawing/2014/main" id="{F4A1BC98-FDE7-892A-8243-287A59CB9FFF}"/>
              </a:ext>
            </a:extLst>
          </p:cNvPr>
          <p:cNvSpPr txBox="1"/>
          <p:nvPr/>
        </p:nvSpPr>
        <p:spPr>
          <a:xfrm>
            <a:off x="952787" y="1857011"/>
            <a:ext cx="67721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C00000"/>
                </a:solidFill>
                <a:latin typeface="sans-serif"/>
                <a:cs typeface="Calibri"/>
              </a:rPr>
              <a:t>PDM</a:t>
            </a:r>
          </a:p>
        </p:txBody>
      </p:sp>
      <p:pic>
        <p:nvPicPr>
          <p:cNvPr id="17" name="Picture 16" descr="A purple and yellow plant&#10;&#10;Description automatically generated">
            <a:extLst>
              <a:ext uri="{FF2B5EF4-FFF2-40B4-BE49-F238E27FC236}">
                <a16:creationId xmlns:a16="http://schemas.microsoft.com/office/drawing/2014/main" id="{E7D2EF29-BA32-1AF7-B8D3-C800E6B80806}"/>
              </a:ext>
            </a:extLst>
          </p:cNvPr>
          <p:cNvPicPr>
            <a:picLocks noChangeAspect="1"/>
          </p:cNvPicPr>
          <p:nvPr/>
        </p:nvPicPr>
        <p:blipFill>
          <a:blip r:embed="rId5"/>
          <a:stretch>
            <a:fillRect/>
          </a:stretch>
        </p:blipFill>
        <p:spPr>
          <a:xfrm>
            <a:off x="2516134" y="2289280"/>
            <a:ext cx="1209675" cy="1343025"/>
          </a:xfrm>
          <a:prstGeom prst="rect">
            <a:avLst/>
          </a:prstGeom>
        </p:spPr>
      </p:pic>
      <p:pic>
        <p:nvPicPr>
          <p:cNvPr id="18" name="Picture 17" descr="A close up of a purple and orange plant&#10;&#10;Description automatically generated">
            <a:extLst>
              <a:ext uri="{FF2B5EF4-FFF2-40B4-BE49-F238E27FC236}">
                <a16:creationId xmlns:a16="http://schemas.microsoft.com/office/drawing/2014/main" id="{3FC9B1BE-C216-7295-8503-7C51F9A19814}"/>
              </a:ext>
            </a:extLst>
          </p:cNvPr>
          <p:cNvPicPr>
            <a:picLocks noChangeAspect="1"/>
          </p:cNvPicPr>
          <p:nvPr/>
        </p:nvPicPr>
        <p:blipFill>
          <a:blip r:embed="rId6"/>
          <a:stretch>
            <a:fillRect/>
          </a:stretch>
        </p:blipFill>
        <p:spPr>
          <a:xfrm>
            <a:off x="2598049" y="4299735"/>
            <a:ext cx="1228725" cy="1371600"/>
          </a:xfrm>
          <a:prstGeom prst="rect">
            <a:avLst/>
          </a:prstGeom>
        </p:spPr>
      </p:pic>
      <p:sp>
        <p:nvSpPr>
          <p:cNvPr id="19" name="Oval 18">
            <a:extLst>
              <a:ext uri="{FF2B5EF4-FFF2-40B4-BE49-F238E27FC236}">
                <a16:creationId xmlns:a16="http://schemas.microsoft.com/office/drawing/2014/main" id="{940ED1D6-02CD-4BFA-A1A1-7393A00A9B8E}"/>
              </a:ext>
            </a:extLst>
          </p:cNvPr>
          <p:cNvSpPr/>
          <p:nvPr/>
        </p:nvSpPr>
        <p:spPr>
          <a:xfrm>
            <a:off x="3048559" y="2381803"/>
            <a:ext cx="539396" cy="522270"/>
          </a:xfrm>
          <a:prstGeom prst="ellipse">
            <a:avLst/>
          </a:prstGeom>
          <a:noFill/>
          <a:ln w="28575">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Oval 19">
            <a:extLst>
              <a:ext uri="{FF2B5EF4-FFF2-40B4-BE49-F238E27FC236}">
                <a16:creationId xmlns:a16="http://schemas.microsoft.com/office/drawing/2014/main" id="{963D3310-BDF4-FAA7-145D-38C2058DC00D}"/>
              </a:ext>
            </a:extLst>
          </p:cNvPr>
          <p:cNvSpPr/>
          <p:nvPr/>
        </p:nvSpPr>
        <p:spPr>
          <a:xfrm>
            <a:off x="2647286" y="4469052"/>
            <a:ext cx="539396" cy="522270"/>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Oval 20">
            <a:extLst>
              <a:ext uri="{FF2B5EF4-FFF2-40B4-BE49-F238E27FC236}">
                <a16:creationId xmlns:a16="http://schemas.microsoft.com/office/drawing/2014/main" id="{8D12237B-C48E-A56B-E2FA-27C26F2DD82E}"/>
              </a:ext>
            </a:extLst>
          </p:cNvPr>
          <p:cNvSpPr/>
          <p:nvPr/>
        </p:nvSpPr>
        <p:spPr>
          <a:xfrm>
            <a:off x="2915483" y="5051664"/>
            <a:ext cx="539396" cy="522270"/>
          </a:xfrm>
          <a:prstGeom prst="ellipse">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1">
            <a:extLst>
              <a:ext uri="{FF2B5EF4-FFF2-40B4-BE49-F238E27FC236}">
                <a16:creationId xmlns:a16="http://schemas.microsoft.com/office/drawing/2014/main" id="{F8D1A541-8823-F3D6-53F9-A9D646DF775B}"/>
              </a:ext>
            </a:extLst>
          </p:cNvPr>
          <p:cNvSpPr txBox="1"/>
          <p:nvPr/>
        </p:nvSpPr>
        <p:spPr>
          <a:xfrm>
            <a:off x="2747750" y="1857012"/>
            <a:ext cx="843964" cy="27699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C00000"/>
                </a:solidFill>
                <a:latin typeface="sans-serif"/>
                <a:cs typeface="Calibri"/>
              </a:rPr>
              <a:t>KDE [5]</a:t>
            </a:r>
          </a:p>
        </p:txBody>
      </p:sp>
      <p:pic>
        <p:nvPicPr>
          <p:cNvPr id="23" name="Picture 22" descr="A purple and white plant&#10;&#10;Description automatically generated">
            <a:extLst>
              <a:ext uri="{FF2B5EF4-FFF2-40B4-BE49-F238E27FC236}">
                <a16:creationId xmlns:a16="http://schemas.microsoft.com/office/drawing/2014/main" id="{4137033E-F54C-8BEB-7DF0-167A1841F885}"/>
              </a:ext>
            </a:extLst>
          </p:cNvPr>
          <p:cNvPicPr>
            <a:picLocks noChangeAspect="1"/>
          </p:cNvPicPr>
          <p:nvPr/>
        </p:nvPicPr>
        <p:blipFill>
          <a:blip r:embed="rId7"/>
          <a:stretch>
            <a:fillRect/>
          </a:stretch>
        </p:blipFill>
        <p:spPr>
          <a:xfrm>
            <a:off x="4395479" y="2334455"/>
            <a:ext cx="1247775" cy="1304925"/>
          </a:xfrm>
          <a:prstGeom prst="rect">
            <a:avLst/>
          </a:prstGeom>
        </p:spPr>
      </p:pic>
      <p:pic>
        <p:nvPicPr>
          <p:cNvPr id="24" name="Picture 23" descr="A picture containing invertebrate, art&#10;&#10;Description automatically generated">
            <a:extLst>
              <a:ext uri="{FF2B5EF4-FFF2-40B4-BE49-F238E27FC236}">
                <a16:creationId xmlns:a16="http://schemas.microsoft.com/office/drawing/2014/main" id="{C827A09B-6C1A-F3C4-A6A6-0AFC2D22D5D3}"/>
              </a:ext>
            </a:extLst>
          </p:cNvPr>
          <p:cNvPicPr>
            <a:picLocks noChangeAspect="1"/>
          </p:cNvPicPr>
          <p:nvPr/>
        </p:nvPicPr>
        <p:blipFill>
          <a:blip r:embed="rId8"/>
          <a:stretch>
            <a:fillRect/>
          </a:stretch>
        </p:blipFill>
        <p:spPr>
          <a:xfrm>
            <a:off x="4416841" y="4329126"/>
            <a:ext cx="1257300" cy="1295400"/>
          </a:xfrm>
          <a:prstGeom prst="rect">
            <a:avLst/>
          </a:prstGeom>
        </p:spPr>
      </p:pic>
      <p:sp>
        <p:nvSpPr>
          <p:cNvPr id="25" name="Oval 24">
            <a:extLst>
              <a:ext uri="{FF2B5EF4-FFF2-40B4-BE49-F238E27FC236}">
                <a16:creationId xmlns:a16="http://schemas.microsoft.com/office/drawing/2014/main" id="{7CBA2C15-F238-EC83-899A-CEE174208CD7}"/>
              </a:ext>
            </a:extLst>
          </p:cNvPr>
          <p:cNvSpPr/>
          <p:nvPr/>
        </p:nvSpPr>
        <p:spPr>
          <a:xfrm>
            <a:off x="4955662" y="2381803"/>
            <a:ext cx="539396" cy="522270"/>
          </a:xfrm>
          <a:prstGeom prst="ellipse">
            <a:avLst/>
          </a:prstGeom>
          <a:noFill/>
          <a:ln w="28575">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E249D776-CD3B-7ABD-7451-CA816161AB0C}"/>
              </a:ext>
            </a:extLst>
          </p:cNvPr>
          <p:cNvSpPr/>
          <p:nvPr/>
        </p:nvSpPr>
        <p:spPr>
          <a:xfrm>
            <a:off x="4722437" y="5016829"/>
            <a:ext cx="539396" cy="522270"/>
          </a:xfrm>
          <a:prstGeom prst="ellipse">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Oval 26">
            <a:extLst>
              <a:ext uri="{FF2B5EF4-FFF2-40B4-BE49-F238E27FC236}">
                <a16:creationId xmlns:a16="http://schemas.microsoft.com/office/drawing/2014/main" id="{DD6EAB8D-9618-290A-EFE5-82281950C368}"/>
              </a:ext>
            </a:extLst>
          </p:cNvPr>
          <p:cNvSpPr/>
          <p:nvPr/>
        </p:nvSpPr>
        <p:spPr>
          <a:xfrm>
            <a:off x="4480366" y="4495177"/>
            <a:ext cx="539396" cy="522270"/>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TextBox 1">
            <a:extLst>
              <a:ext uri="{FF2B5EF4-FFF2-40B4-BE49-F238E27FC236}">
                <a16:creationId xmlns:a16="http://schemas.microsoft.com/office/drawing/2014/main" id="{24117D75-4335-59B4-47CB-B21866A52269}"/>
              </a:ext>
            </a:extLst>
          </p:cNvPr>
          <p:cNvSpPr txBox="1"/>
          <p:nvPr/>
        </p:nvSpPr>
        <p:spPr>
          <a:xfrm>
            <a:off x="4528358" y="1855921"/>
            <a:ext cx="104465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C00000"/>
                </a:solidFill>
                <a:latin typeface="sans-serif"/>
                <a:cs typeface="Calibri"/>
              </a:rPr>
              <a:t>ADASSM</a:t>
            </a:r>
          </a:p>
        </p:txBody>
      </p:sp>
      <p:pic>
        <p:nvPicPr>
          <p:cNvPr id="29" name="Picture 28" descr="A purple and yellow plant&#10;&#10;Description automatically generated">
            <a:extLst>
              <a:ext uri="{FF2B5EF4-FFF2-40B4-BE49-F238E27FC236}">
                <a16:creationId xmlns:a16="http://schemas.microsoft.com/office/drawing/2014/main" id="{EDFAA622-FB72-8D79-B875-D01600F7214E}"/>
              </a:ext>
            </a:extLst>
          </p:cNvPr>
          <p:cNvPicPr>
            <a:picLocks noChangeAspect="1"/>
          </p:cNvPicPr>
          <p:nvPr/>
        </p:nvPicPr>
        <p:blipFill>
          <a:blip r:embed="rId9"/>
          <a:stretch>
            <a:fillRect/>
          </a:stretch>
        </p:blipFill>
        <p:spPr>
          <a:xfrm>
            <a:off x="6270543" y="2333230"/>
            <a:ext cx="1285875" cy="1333500"/>
          </a:xfrm>
          <a:prstGeom prst="rect">
            <a:avLst/>
          </a:prstGeom>
        </p:spPr>
      </p:pic>
      <p:pic>
        <p:nvPicPr>
          <p:cNvPr id="30" name="Picture 29" descr="A picture containing invertebrate&#10;&#10;Description automatically generated">
            <a:extLst>
              <a:ext uri="{FF2B5EF4-FFF2-40B4-BE49-F238E27FC236}">
                <a16:creationId xmlns:a16="http://schemas.microsoft.com/office/drawing/2014/main" id="{045CC89C-CDBA-720F-C33B-B796A1F13894}"/>
              </a:ext>
            </a:extLst>
          </p:cNvPr>
          <p:cNvPicPr>
            <a:picLocks noChangeAspect="1"/>
          </p:cNvPicPr>
          <p:nvPr/>
        </p:nvPicPr>
        <p:blipFill>
          <a:blip r:embed="rId10"/>
          <a:stretch>
            <a:fillRect/>
          </a:stretch>
        </p:blipFill>
        <p:spPr>
          <a:xfrm>
            <a:off x="6137873" y="4298510"/>
            <a:ext cx="1333500" cy="1400175"/>
          </a:xfrm>
          <a:prstGeom prst="rect">
            <a:avLst/>
          </a:prstGeom>
        </p:spPr>
      </p:pic>
      <p:sp>
        <p:nvSpPr>
          <p:cNvPr id="31" name="TextBox 1">
            <a:extLst>
              <a:ext uri="{FF2B5EF4-FFF2-40B4-BE49-F238E27FC236}">
                <a16:creationId xmlns:a16="http://schemas.microsoft.com/office/drawing/2014/main" id="{D66231C5-D08C-907D-8422-0971657DB3B7}"/>
              </a:ext>
            </a:extLst>
          </p:cNvPr>
          <p:cNvSpPr txBox="1"/>
          <p:nvPr/>
        </p:nvSpPr>
        <p:spPr>
          <a:xfrm>
            <a:off x="6140920" y="1857011"/>
            <a:ext cx="140690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C00000"/>
                </a:solidFill>
                <a:latin typeface="sans-serif"/>
                <a:cs typeface="Calibri"/>
              </a:rPr>
              <a:t>ADASSM + BC</a:t>
            </a:r>
          </a:p>
        </p:txBody>
      </p:sp>
      <p:sp>
        <p:nvSpPr>
          <p:cNvPr id="32" name="Oval 31">
            <a:extLst>
              <a:ext uri="{FF2B5EF4-FFF2-40B4-BE49-F238E27FC236}">
                <a16:creationId xmlns:a16="http://schemas.microsoft.com/office/drawing/2014/main" id="{97185FB3-B577-E84E-DF75-43E4D7AA5123}"/>
              </a:ext>
            </a:extLst>
          </p:cNvPr>
          <p:cNvSpPr/>
          <p:nvPr/>
        </p:nvSpPr>
        <p:spPr>
          <a:xfrm>
            <a:off x="6740993" y="2442763"/>
            <a:ext cx="539396" cy="522270"/>
          </a:xfrm>
          <a:prstGeom prst="ellipse">
            <a:avLst/>
          </a:prstGeom>
          <a:noFill/>
          <a:ln w="28575">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a:extLst>
              <a:ext uri="{FF2B5EF4-FFF2-40B4-BE49-F238E27FC236}">
                <a16:creationId xmlns:a16="http://schemas.microsoft.com/office/drawing/2014/main" id="{69158364-8061-576C-C926-492580ADE48C}"/>
              </a:ext>
            </a:extLst>
          </p:cNvPr>
          <p:cNvSpPr/>
          <p:nvPr/>
        </p:nvSpPr>
        <p:spPr>
          <a:xfrm>
            <a:off x="6235143" y="4473406"/>
            <a:ext cx="539396" cy="522270"/>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a:extLst>
              <a:ext uri="{FF2B5EF4-FFF2-40B4-BE49-F238E27FC236}">
                <a16:creationId xmlns:a16="http://schemas.microsoft.com/office/drawing/2014/main" id="{A42F99CF-8815-73BB-4708-7D2AAB4EC344}"/>
              </a:ext>
            </a:extLst>
          </p:cNvPr>
          <p:cNvSpPr/>
          <p:nvPr/>
        </p:nvSpPr>
        <p:spPr>
          <a:xfrm>
            <a:off x="6503339" y="5051663"/>
            <a:ext cx="539396" cy="522270"/>
          </a:xfrm>
          <a:prstGeom prst="ellipse">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5" name="Picture 34" descr="A purple and yellow plant&#10;&#10;Description automatically generated">
            <a:extLst>
              <a:ext uri="{FF2B5EF4-FFF2-40B4-BE49-F238E27FC236}">
                <a16:creationId xmlns:a16="http://schemas.microsoft.com/office/drawing/2014/main" id="{0C912F15-121D-7D90-530F-1E0EDF0F9D7A}"/>
              </a:ext>
            </a:extLst>
          </p:cNvPr>
          <p:cNvPicPr>
            <a:picLocks noChangeAspect="1"/>
          </p:cNvPicPr>
          <p:nvPr/>
        </p:nvPicPr>
        <p:blipFill>
          <a:blip r:embed="rId11"/>
          <a:stretch>
            <a:fillRect/>
          </a:stretch>
        </p:blipFill>
        <p:spPr>
          <a:xfrm>
            <a:off x="8024578" y="2288871"/>
            <a:ext cx="1304925" cy="1352550"/>
          </a:xfrm>
          <a:prstGeom prst="rect">
            <a:avLst/>
          </a:prstGeom>
        </p:spPr>
      </p:pic>
      <p:pic>
        <p:nvPicPr>
          <p:cNvPr id="36" name="Picture 35" descr="A close up of a plant&#10;&#10;Description automatically generated">
            <a:extLst>
              <a:ext uri="{FF2B5EF4-FFF2-40B4-BE49-F238E27FC236}">
                <a16:creationId xmlns:a16="http://schemas.microsoft.com/office/drawing/2014/main" id="{CDA6C711-D632-4A23-4898-29F3EC2E7C24}"/>
              </a:ext>
            </a:extLst>
          </p:cNvPr>
          <p:cNvPicPr>
            <a:picLocks noChangeAspect="1"/>
          </p:cNvPicPr>
          <p:nvPr/>
        </p:nvPicPr>
        <p:blipFill>
          <a:blip r:embed="rId12"/>
          <a:stretch>
            <a:fillRect/>
          </a:stretch>
        </p:blipFill>
        <p:spPr>
          <a:xfrm>
            <a:off x="8047982" y="4301777"/>
            <a:ext cx="1266825" cy="1323975"/>
          </a:xfrm>
          <a:prstGeom prst="rect">
            <a:avLst/>
          </a:prstGeom>
        </p:spPr>
      </p:pic>
      <p:sp>
        <p:nvSpPr>
          <p:cNvPr id="37" name="Oval 36">
            <a:extLst>
              <a:ext uri="{FF2B5EF4-FFF2-40B4-BE49-F238E27FC236}">
                <a16:creationId xmlns:a16="http://schemas.microsoft.com/office/drawing/2014/main" id="{CDBA8AD3-B75D-C5EC-432A-A8B45549447F}"/>
              </a:ext>
            </a:extLst>
          </p:cNvPr>
          <p:cNvSpPr/>
          <p:nvPr/>
        </p:nvSpPr>
        <p:spPr>
          <a:xfrm>
            <a:off x="8595918" y="2412283"/>
            <a:ext cx="539396" cy="522270"/>
          </a:xfrm>
          <a:prstGeom prst="ellipse">
            <a:avLst/>
          </a:prstGeom>
          <a:noFill/>
          <a:ln w="28575">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37">
            <a:extLst>
              <a:ext uri="{FF2B5EF4-FFF2-40B4-BE49-F238E27FC236}">
                <a16:creationId xmlns:a16="http://schemas.microsoft.com/office/drawing/2014/main" id="{6D8D2B86-3E72-1768-2322-779F95EFEF15}"/>
              </a:ext>
            </a:extLst>
          </p:cNvPr>
          <p:cNvSpPr/>
          <p:nvPr/>
        </p:nvSpPr>
        <p:spPr>
          <a:xfrm>
            <a:off x="8297379" y="5051663"/>
            <a:ext cx="539396" cy="522270"/>
          </a:xfrm>
          <a:prstGeom prst="ellipse">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38">
            <a:extLst>
              <a:ext uri="{FF2B5EF4-FFF2-40B4-BE49-F238E27FC236}">
                <a16:creationId xmlns:a16="http://schemas.microsoft.com/office/drawing/2014/main" id="{3C8DDFF0-2ED5-BA17-2135-DCAD8FFE6BE4}"/>
              </a:ext>
            </a:extLst>
          </p:cNvPr>
          <p:cNvSpPr/>
          <p:nvPr/>
        </p:nvSpPr>
        <p:spPr>
          <a:xfrm>
            <a:off x="8138040" y="4451634"/>
            <a:ext cx="539396" cy="522270"/>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TextBox 1">
            <a:extLst>
              <a:ext uri="{FF2B5EF4-FFF2-40B4-BE49-F238E27FC236}">
                <a16:creationId xmlns:a16="http://schemas.microsoft.com/office/drawing/2014/main" id="{EC656614-13AE-C432-C02C-CC1AFFD02C7F}"/>
              </a:ext>
            </a:extLst>
          </p:cNvPr>
          <p:cNvSpPr txBox="1"/>
          <p:nvPr/>
        </p:nvSpPr>
        <p:spPr>
          <a:xfrm>
            <a:off x="7949115" y="1864736"/>
            <a:ext cx="137885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C00000"/>
                </a:solidFill>
                <a:latin typeface="sans-serif"/>
                <a:cs typeface="Calibri"/>
              </a:rPr>
              <a:t>ADASSM + PC</a:t>
            </a:r>
          </a:p>
        </p:txBody>
      </p:sp>
      <p:pic>
        <p:nvPicPr>
          <p:cNvPr id="41" name="Picture 40" descr="A purple and yellow plant&#10;&#10;Description automatically generated">
            <a:extLst>
              <a:ext uri="{FF2B5EF4-FFF2-40B4-BE49-F238E27FC236}">
                <a16:creationId xmlns:a16="http://schemas.microsoft.com/office/drawing/2014/main" id="{578F473B-7A3C-69E0-1089-C8D538E44B24}"/>
              </a:ext>
            </a:extLst>
          </p:cNvPr>
          <p:cNvPicPr>
            <a:picLocks noChangeAspect="1"/>
          </p:cNvPicPr>
          <p:nvPr/>
        </p:nvPicPr>
        <p:blipFill>
          <a:blip r:embed="rId13"/>
          <a:stretch>
            <a:fillRect/>
          </a:stretch>
        </p:blipFill>
        <p:spPr>
          <a:xfrm>
            <a:off x="9786566" y="2291185"/>
            <a:ext cx="1238250" cy="1400175"/>
          </a:xfrm>
          <a:prstGeom prst="rect">
            <a:avLst/>
          </a:prstGeom>
        </p:spPr>
      </p:pic>
      <p:pic>
        <p:nvPicPr>
          <p:cNvPr id="42" name="Picture 41" descr="A purple and white object with spikes&#10;&#10;Description automatically generated">
            <a:extLst>
              <a:ext uri="{FF2B5EF4-FFF2-40B4-BE49-F238E27FC236}">
                <a16:creationId xmlns:a16="http://schemas.microsoft.com/office/drawing/2014/main" id="{9B543B2C-D1D0-2DBF-B721-BB837E43B155}"/>
              </a:ext>
            </a:extLst>
          </p:cNvPr>
          <p:cNvPicPr>
            <a:picLocks noChangeAspect="1"/>
          </p:cNvPicPr>
          <p:nvPr/>
        </p:nvPicPr>
        <p:blipFill>
          <a:blip r:embed="rId14"/>
          <a:stretch>
            <a:fillRect/>
          </a:stretch>
        </p:blipFill>
        <p:spPr>
          <a:xfrm>
            <a:off x="9882361" y="4350762"/>
            <a:ext cx="1238250" cy="1400175"/>
          </a:xfrm>
          <a:prstGeom prst="rect">
            <a:avLst/>
          </a:prstGeom>
        </p:spPr>
      </p:pic>
      <p:sp>
        <p:nvSpPr>
          <p:cNvPr id="43" name="Oval 42">
            <a:extLst>
              <a:ext uri="{FF2B5EF4-FFF2-40B4-BE49-F238E27FC236}">
                <a16:creationId xmlns:a16="http://schemas.microsoft.com/office/drawing/2014/main" id="{F6C4C346-C783-ED18-0C79-C6796EF72541}"/>
              </a:ext>
            </a:extLst>
          </p:cNvPr>
          <p:cNvSpPr/>
          <p:nvPr/>
        </p:nvSpPr>
        <p:spPr>
          <a:xfrm>
            <a:off x="10285380" y="2412283"/>
            <a:ext cx="539396" cy="522270"/>
          </a:xfrm>
          <a:prstGeom prst="ellipse">
            <a:avLst/>
          </a:prstGeom>
          <a:noFill/>
          <a:ln w="28575">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Oval 43">
            <a:extLst>
              <a:ext uri="{FF2B5EF4-FFF2-40B4-BE49-F238E27FC236}">
                <a16:creationId xmlns:a16="http://schemas.microsoft.com/office/drawing/2014/main" id="{2A5EAB86-274A-C41E-61B4-D436273A1E63}"/>
              </a:ext>
            </a:extLst>
          </p:cNvPr>
          <p:cNvSpPr/>
          <p:nvPr/>
        </p:nvSpPr>
        <p:spPr>
          <a:xfrm>
            <a:off x="9962485" y="4473405"/>
            <a:ext cx="539396" cy="522270"/>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Oval 44">
            <a:extLst>
              <a:ext uri="{FF2B5EF4-FFF2-40B4-BE49-F238E27FC236}">
                <a16:creationId xmlns:a16="http://schemas.microsoft.com/office/drawing/2014/main" id="{5B21BBFF-633F-BA10-B13E-3C153B155A79}"/>
              </a:ext>
            </a:extLst>
          </p:cNvPr>
          <p:cNvSpPr/>
          <p:nvPr/>
        </p:nvSpPr>
        <p:spPr>
          <a:xfrm>
            <a:off x="10169721" y="5099560"/>
            <a:ext cx="539396" cy="522270"/>
          </a:xfrm>
          <a:prstGeom prst="ellipse">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TextBox 1">
            <a:extLst>
              <a:ext uri="{FF2B5EF4-FFF2-40B4-BE49-F238E27FC236}">
                <a16:creationId xmlns:a16="http://schemas.microsoft.com/office/drawing/2014/main" id="{877D978F-18BC-BB21-9FD6-E6096F28C367}"/>
              </a:ext>
            </a:extLst>
          </p:cNvPr>
          <p:cNvSpPr txBox="1"/>
          <p:nvPr/>
        </p:nvSpPr>
        <p:spPr>
          <a:xfrm>
            <a:off x="9497993" y="1860453"/>
            <a:ext cx="1887289" cy="2787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C00000"/>
                </a:solidFill>
                <a:latin typeface="sans-serif"/>
                <a:cs typeface="Calibri"/>
              </a:rPr>
              <a:t>ADASSM + BC + PC</a:t>
            </a:r>
          </a:p>
        </p:txBody>
      </p:sp>
      <p:cxnSp>
        <p:nvCxnSpPr>
          <p:cNvPr id="47" name="Straight Arrow Connector 46">
            <a:extLst>
              <a:ext uri="{FF2B5EF4-FFF2-40B4-BE49-F238E27FC236}">
                <a16:creationId xmlns:a16="http://schemas.microsoft.com/office/drawing/2014/main" id="{E9E49BB1-E80A-E68F-05FA-52E0A614E474}"/>
              </a:ext>
            </a:extLst>
          </p:cNvPr>
          <p:cNvCxnSpPr>
            <a:cxnSpLocks/>
          </p:cNvCxnSpPr>
          <p:nvPr/>
        </p:nvCxnSpPr>
        <p:spPr>
          <a:xfrm flipV="1">
            <a:off x="939375" y="6189039"/>
            <a:ext cx="281482" cy="166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1">
            <a:extLst>
              <a:ext uri="{FF2B5EF4-FFF2-40B4-BE49-F238E27FC236}">
                <a16:creationId xmlns:a16="http://schemas.microsoft.com/office/drawing/2014/main" id="{417E1E5C-ECFF-00C1-6675-52ECEBEE030A}"/>
              </a:ext>
            </a:extLst>
          </p:cNvPr>
          <p:cNvSpPr txBox="1"/>
          <p:nvPr/>
        </p:nvSpPr>
        <p:spPr>
          <a:xfrm>
            <a:off x="1373064" y="6047053"/>
            <a:ext cx="1964187" cy="32316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a:ea typeface="Calibri"/>
                <a:cs typeface="Calibri"/>
              </a:rPr>
              <a:t>Greater Trochanter</a:t>
            </a:r>
            <a:endParaRPr lang="en-US">
              <a:ea typeface="Calibri"/>
              <a:cs typeface="Calibri"/>
            </a:endParaRPr>
          </a:p>
        </p:txBody>
      </p:sp>
      <p:cxnSp>
        <p:nvCxnSpPr>
          <p:cNvPr id="49" name="Straight Arrow Connector 48">
            <a:extLst>
              <a:ext uri="{FF2B5EF4-FFF2-40B4-BE49-F238E27FC236}">
                <a16:creationId xmlns:a16="http://schemas.microsoft.com/office/drawing/2014/main" id="{78C0E889-A27D-8351-50C6-943AF5FC032C}"/>
              </a:ext>
            </a:extLst>
          </p:cNvPr>
          <p:cNvCxnSpPr/>
          <p:nvPr/>
        </p:nvCxnSpPr>
        <p:spPr>
          <a:xfrm flipV="1">
            <a:off x="5244270" y="6188628"/>
            <a:ext cx="281482" cy="1667"/>
          </a:xfrm>
          <a:prstGeom prst="straightConnector1">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1">
            <a:extLst>
              <a:ext uri="{FF2B5EF4-FFF2-40B4-BE49-F238E27FC236}">
                <a16:creationId xmlns:a16="http://schemas.microsoft.com/office/drawing/2014/main" id="{CBD09465-FBAE-B710-5DC8-ACF3C8D4270C}"/>
              </a:ext>
            </a:extLst>
          </p:cNvPr>
          <p:cNvSpPr txBox="1"/>
          <p:nvPr/>
        </p:nvSpPr>
        <p:spPr>
          <a:xfrm>
            <a:off x="5721576" y="6051040"/>
            <a:ext cx="680412" cy="32316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a:solidFill>
                  <a:srgbClr val="00B0F0"/>
                </a:solidFill>
                <a:ea typeface="Calibri"/>
                <a:cs typeface="Calibri"/>
              </a:rPr>
              <a:t>Neck</a:t>
            </a:r>
          </a:p>
        </p:txBody>
      </p:sp>
      <p:cxnSp>
        <p:nvCxnSpPr>
          <p:cNvPr id="51" name="Straight Arrow Connector 50">
            <a:extLst>
              <a:ext uri="{FF2B5EF4-FFF2-40B4-BE49-F238E27FC236}">
                <a16:creationId xmlns:a16="http://schemas.microsoft.com/office/drawing/2014/main" id="{72581554-55CA-8667-3A53-822FB64F6FBD}"/>
              </a:ext>
            </a:extLst>
          </p:cNvPr>
          <p:cNvCxnSpPr>
            <a:cxnSpLocks/>
          </p:cNvCxnSpPr>
          <p:nvPr/>
        </p:nvCxnSpPr>
        <p:spPr>
          <a:xfrm flipV="1">
            <a:off x="8333240" y="6189052"/>
            <a:ext cx="281482" cy="1667"/>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52" name="TextBox 1">
            <a:extLst>
              <a:ext uri="{FF2B5EF4-FFF2-40B4-BE49-F238E27FC236}">
                <a16:creationId xmlns:a16="http://schemas.microsoft.com/office/drawing/2014/main" id="{B8B0EE1B-B5DE-7C62-1D89-308FEA984343}"/>
              </a:ext>
            </a:extLst>
          </p:cNvPr>
          <p:cNvSpPr txBox="1"/>
          <p:nvPr/>
        </p:nvSpPr>
        <p:spPr>
          <a:xfrm>
            <a:off x="8810545" y="6038091"/>
            <a:ext cx="1854656"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a:solidFill>
                  <a:srgbClr val="92D050"/>
                </a:solidFill>
                <a:ea typeface="+mn-lt"/>
                <a:cs typeface="+mn-lt"/>
              </a:rPr>
              <a:t>Lesser Trochanter</a:t>
            </a:r>
            <a:endParaRPr lang="en-US" b="1">
              <a:solidFill>
                <a:srgbClr val="92D050"/>
              </a:solidFill>
              <a:ea typeface="Calibri"/>
              <a:cs typeface="Calibri"/>
            </a:endParaRPr>
          </a:p>
        </p:txBody>
      </p:sp>
    </p:spTree>
    <p:extLst>
      <p:ext uri="{BB962C8B-B14F-4D97-AF65-F5344CB8AC3E}">
        <p14:creationId xmlns:p14="http://schemas.microsoft.com/office/powerpoint/2010/main" val="3032464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5F0FD-6D7A-4C4F-F48D-12EDD9C09DBE}"/>
              </a:ext>
            </a:extLst>
          </p:cNvPr>
          <p:cNvSpPr>
            <a:spLocks noGrp="1"/>
          </p:cNvSpPr>
          <p:nvPr>
            <p:ph type="title"/>
          </p:nvPr>
        </p:nvSpPr>
        <p:spPr/>
        <p:txBody>
          <a:bodyPr/>
          <a:lstStyle/>
          <a:p>
            <a:r>
              <a:rPr lang="en-US" sz="3300">
                <a:latin typeface="Times New Roman"/>
                <a:cs typeface="Times New Roman"/>
              </a:rPr>
              <a:t>Results: Left Atrium</a:t>
            </a:r>
            <a:endParaRPr lang="en-US" sz="1600">
              <a:latin typeface="Times New Roman"/>
              <a:cs typeface="Times New Roman"/>
            </a:endParaRPr>
          </a:p>
        </p:txBody>
      </p:sp>
      <p:pic>
        <p:nvPicPr>
          <p:cNvPr id="5" name="Picture 4" descr="A graph of different colored squares&#10;&#10;Description automatically generated">
            <a:extLst>
              <a:ext uri="{FF2B5EF4-FFF2-40B4-BE49-F238E27FC236}">
                <a16:creationId xmlns:a16="http://schemas.microsoft.com/office/drawing/2014/main" id="{9B261EC8-1537-69A2-AD3F-C362BC074C31}"/>
              </a:ext>
            </a:extLst>
          </p:cNvPr>
          <p:cNvPicPr>
            <a:picLocks noChangeAspect="1"/>
          </p:cNvPicPr>
          <p:nvPr/>
        </p:nvPicPr>
        <p:blipFill>
          <a:blip r:embed="rId2"/>
          <a:stretch>
            <a:fillRect/>
          </a:stretch>
        </p:blipFill>
        <p:spPr>
          <a:xfrm>
            <a:off x="1277078" y="1302931"/>
            <a:ext cx="9115647" cy="4679201"/>
          </a:xfrm>
          <a:prstGeom prst="rect">
            <a:avLst/>
          </a:prstGeom>
        </p:spPr>
      </p:pic>
      <p:sp>
        <p:nvSpPr>
          <p:cNvPr id="13" name="TextBox 12">
            <a:extLst>
              <a:ext uri="{FF2B5EF4-FFF2-40B4-BE49-F238E27FC236}">
                <a16:creationId xmlns:a16="http://schemas.microsoft.com/office/drawing/2014/main" id="{FB7CA35E-4987-2849-9FAE-F868873ACB45}"/>
              </a:ext>
            </a:extLst>
          </p:cNvPr>
          <p:cNvSpPr txBox="1"/>
          <p:nvPr/>
        </p:nvSpPr>
        <p:spPr>
          <a:xfrm>
            <a:off x="1317905" y="6154050"/>
            <a:ext cx="87922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Times New Roman"/>
                <a:ea typeface="+mn-lt"/>
                <a:cs typeface="+mn-lt"/>
              </a:rPr>
              <a:t>λ1 for ADASSM+BC is 0.001,      λ2 for ADASSM+PC is 0.05     and λ1, λ2 for ADASSM+BC+PC is 0.05. </a:t>
            </a:r>
            <a:endParaRPr lang="en-US" sz="1200" b="1">
              <a:latin typeface="Times New Roman"/>
            </a:endParaRPr>
          </a:p>
        </p:txBody>
      </p:sp>
    </p:spTree>
    <p:extLst>
      <p:ext uri="{BB962C8B-B14F-4D97-AF65-F5344CB8AC3E}">
        <p14:creationId xmlns:p14="http://schemas.microsoft.com/office/powerpoint/2010/main" val="2885494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AFF2-A821-B1C7-F417-770371DEB349}"/>
              </a:ext>
            </a:extLst>
          </p:cNvPr>
          <p:cNvSpPr>
            <a:spLocks noGrp="1"/>
          </p:cNvSpPr>
          <p:nvPr>
            <p:ph type="title"/>
          </p:nvPr>
        </p:nvSpPr>
        <p:spPr/>
        <p:txBody>
          <a:bodyPr/>
          <a:lstStyle/>
          <a:p>
            <a:pPr>
              <a:lnSpc>
                <a:spcPct val="90000"/>
              </a:lnSpc>
            </a:pPr>
            <a:r>
              <a:rPr lang="en-US" sz="3300" dirty="0">
                <a:latin typeface="Times New Roman"/>
                <a:cs typeface="Times New Roman"/>
              </a:rPr>
              <a:t>Results : Left Atrium : Reconstruction</a:t>
            </a:r>
          </a:p>
        </p:txBody>
      </p:sp>
      <p:sp>
        <p:nvSpPr>
          <p:cNvPr id="4" name="Content Placeholder 2">
            <a:extLst>
              <a:ext uri="{FF2B5EF4-FFF2-40B4-BE49-F238E27FC236}">
                <a16:creationId xmlns:a16="http://schemas.microsoft.com/office/drawing/2014/main" id="{0988B163-2C83-E0AF-F32C-BC73580F333F}"/>
              </a:ext>
            </a:extLst>
          </p:cNvPr>
          <p:cNvSpPr>
            <a:spLocks noGrp="1"/>
          </p:cNvSpPr>
          <p:nvPr/>
        </p:nvSpPr>
        <p:spPr>
          <a:xfrm>
            <a:off x="458694" y="1949450"/>
            <a:ext cx="3602154" cy="4195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pPr>
            <a:r>
              <a:rPr lang="en-US" sz="2000">
                <a:latin typeface="Times New Roman"/>
                <a:ea typeface="+mn-lt"/>
                <a:cs typeface="+mn-lt"/>
              </a:rPr>
              <a:t>Comparing DeepSSM outputs with our model's predictions.</a:t>
            </a:r>
          </a:p>
          <a:p>
            <a:pPr>
              <a:buFont typeface="Arial"/>
            </a:pPr>
            <a:r>
              <a:rPr lang="en-US" sz="2000">
                <a:latin typeface="Times New Roman"/>
                <a:ea typeface="+mn-lt"/>
                <a:cs typeface="+mn-lt"/>
              </a:rPr>
              <a:t>Surface-to-surface distance for model evaluation.</a:t>
            </a:r>
            <a:endParaRPr lang="en-US" sz="2000">
              <a:latin typeface="Times New Roman"/>
            </a:endParaRPr>
          </a:p>
        </p:txBody>
      </p:sp>
      <p:pic>
        <p:nvPicPr>
          <p:cNvPr id="5" name="Picture 4" descr="A screenshot of a computer game&#10;&#10;Description automatically generated">
            <a:extLst>
              <a:ext uri="{FF2B5EF4-FFF2-40B4-BE49-F238E27FC236}">
                <a16:creationId xmlns:a16="http://schemas.microsoft.com/office/drawing/2014/main" id="{BDA12477-5A11-C7E5-BE5A-89EBD52C60F0}"/>
              </a:ext>
            </a:extLst>
          </p:cNvPr>
          <p:cNvPicPr>
            <a:picLocks noChangeAspect="1"/>
          </p:cNvPicPr>
          <p:nvPr/>
        </p:nvPicPr>
        <p:blipFill>
          <a:blip r:embed="rId2"/>
          <a:stretch>
            <a:fillRect/>
          </a:stretch>
        </p:blipFill>
        <p:spPr>
          <a:xfrm>
            <a:off x="4824548" y="1357666"/>
            <a:ext cx="6988627" cy="5448952"/>
          </a:xfrm>
          <a:prstGeom prst="rect">
            <a:avLst/>
          </a:prstGeom>
        </p:spPr>
      </p:pic>
    </p:spTree>
    <p:extLst>
      <p:ext uri="{BB962C8B-B14F-4D97-AF65-F5344CB8AC3E}">
        <p14:creationId xmlns:p14="http://schemas.microsoft.com/office/powerpoint/2010/main" val="3981196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7A96-F73C-4A77-3F63-18A13007A80B}"/>
              </a:ext>
            </a:extLst>
          </p:cNvPr>
          <p:cNvSpPr>
            <a:spLocks noGrp="1"/>
          </p:cNvSpPr>
          <p:nvPr>
            <p:ph type="title"/>
          </p:nvPr>
        </p:nvSpPr>
        <p:spPr>
          <a:xfrm>
            <a:off x="458694" y="365760"/>
            <a:ext cx="11273928" cy="1325563"/>
          </a:xfrm>
        </p:spPr>
        <p:txBody>
          <a:bodyPr/>
          <a:lstStyle/>
          <a:p>
            <a:pPr>
              <a:lnSpc>
                <a:spcPct val="90000"/>
              </a:lnSpc>
            </a:pPr>
            <a:r>
              <a:rPr lang="en-US" sz="3300" dirty="0">
                <a:latin typeface="Times New Roman"/>
                <a:cs typeface="Times New Roman"/>
              </a:rPr>
              <a:t>Results:</a:t>
            </a:r>
            <a:r>
              <a:rPr lang="en-US" sz="3200" dirty="0">
                <a:latin typeface="Times New Roman"/>
                <a:cs typeface="Times New Roman"/>
              </a:rPr>
              <a:t> Left Atrium : Downstream Task: AF Recurrence Prediction</a:t>
            </a:r>
          </a:p>
        </p:txBody>
      </p:sp>
      <p:graphicFrame>
        <p:nvGraphicFramePr>
          <p:cNvPr id="9" name="Content Placeholder 8">
            <a:extLst>
              <a:ext uri="{FF2B5EF4-FFF2-40B4-BE49-F238E27FC236}">
                <a16:creationId xmlns:a16="http://schemas.microsoft.com/office/drawing/2014/main" id="{706D6E3C-20B9-583F-3C51-9042159459A8}"/>
              </a:ext>
            </a:extLst>
          </p:cNvPr>
          <p:cNvGraphicFramePr>
            <a:graphicFrameLocks noGrp="1"/>
          </p:cNvGraphicFramePr>
          <p:nvPr>
            <p:ph idx="1"/>
            <p:extLst>
              <p:ext uri="{D42A27DB-BD31-4B8C-83A1-F6EECF244321}">
                <p14:modId xmlns:p14="http://schemas.microsoft.com/office/powerpoint/2010/main" val="1638784240"/>
              </p:ext>
            </p:extLst>
          </p:nvPr>
        </p:nvGraphicFramePr>
        <p:xfrm>
          <a:off x="929051" y="2297792"/>
          <a:ext cx="10330996" cy="3154680"/>
        </p:xfrm>
        <a:graphic>
          <a:graphicData uri="http://schemas.openxmlformats.org/drawingml/2006/table">
            <a:tbl>
              <a:tblPr firstRow="1" bandRow="1">
                <a:tableStyleId>{5C22544A-7EE6-4342-B048-85BDC9FD1C3A}</a:tableStyleId>
              </a:tblPr>
              <a:tblGrid>
                <a:gridCol w="5165498">
                  <a:extLst>
                    <a:ext uri="{9D8B030D-6E8A-4147-A177-3AD203B41FA5}">
                      <a16:colId xmlns:a16="http://schemas.microsoft.com/office/drawing/2014/main" val="1347928264"/>
                    </a:ext>
                  </a:extLst>
                </a:gridCol>
                <a:gridCol w="5165498">
                  <a:extLst>
                    <a:ext uri="{9D8B030D-6E8A-4147-A177-3AD203B41FA5}">
                      <a16:colId xmlns:a16="http://schemas.microsoft.com/office/drawing/2014/main" val="3681958763"/>
                    </a:ext>
                  </a:extLst>
                </a:gridCol>
              </a:tblGrid>
              <a:tr h="341130">
                <a:tc>
                  <a:txBody>
                    <a:bodyPr/>
                    <a:lstStyle/>
                    <a:p>
                      <a:pPr algn="ctr" fontAlgn="base"/>
                      <a:r>
                        <a:rPr lang="en-US" sz="1700" b="1" i="0" dirty="0">
                          <a:solidFill>
                            <a:srgbClr val="FFFFFF"/>
                          </a:solidFill>
                          <a:effectLst/>
                          <a:latin typeface="Times New Roman"/>
                        </a:rPr>
                        <a:t>Model​</a:t>
                      </a:r>
                      <a:endParaRPr lang="en-US" b="1" i="0" dirty="0">
                        <a:solidFill>
                          <a:srgbClr val="FFFFFF"/>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1700" b="1" i="0" dirty="0">
                          <a:solidFill>
                            <a:srgbClr val="FFFFFF"/>
                          </a:solidFill>
                          <a:effectLst/>
                          <a:latin typeface="Times New Roman"/>
                        </a:rPr>
                        <a:t>Accuracy​</a:t>
                      </a:r>
                      <a:endParaRPr lang="en-US" b="1" i="0" dirty="0">
                        <a:solidFill>
                          <a:srgbClr val="FFFFFF"/>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785290402"/>
                  </a:ext>
                </a:extLst>
              </a:tr>
              <a:tr h="341130">
                <a:tc>
                  <a:txBody>
                    <a:bodyPr/>
                    <a:lstStyle/>
                    <a:p>
                      <a:pPr algn="ctr" fontAlgn="base"/>
                      <a:r>
                        <a:rPr lang="en-US" sz="1700" b="0" i="0" dirty="0" err="1">
                          <a:solidFill>
                            <a:srgbClr val="000000"/>
                          </a:solidFill>
                          <a:effectLst/>
                          <a:latin typeface="Times New Roman"/>
                        </a:rPr>
                        <a:t>ShapeWorks</a:t>
                      </a:r>
                      <a:r>
                        <a:rPr lang="en-US" sz="1700" b="0" i="0" dirty="0">
                          <a:solidFill>
                            <a:srgbClr val="000000"/>
                          </a:solidFill>
                          <a:effectLst/>
                          <a:latin typeface="Times New Roman"/>
                        </a:rPr>
                        <a:t>​</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700" b="0" i="0" dirty="0">
                          <a:solidFill>
                            <a:srgbClr val="000000"/>
                          </a:solidFill>
                          <a:effectLst/>
                          <a:latin typeface="Times New Roman"/>
                        </a:rPr>
                        <a:t>53.99% ± 6.2​</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34602266"/>
                  </a:ext>
                </a:extLst>
              </a:tr>
              <a:tr h="341130">
                <a:tc>
                  <a:txBody>
                    <a:bodyPr/>
                    <a:lstStyle/>
                    <a:p>
                      <a:pPr algn="ctr" fontAlgn="base"/>
                      <a:r>
                        <a:rPr lang="en-US" sz="1700" b="0" i="0" dirty="0">
                          <a:solidFill>
                            <a:srgbClr val="000000"/>
                          </a:solidFill>
                          <a:effectLst/>
                          <a:latin typeface="Times New Roman"/>
                        </a:rPr>
                        <a:t>KDE​</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700" b="0" i="0" dirty="0">
                          <a:solidFill>
                            <a:srgbClr val="000000"/>
                          </a:solidFill>
                          <a:effectLst/>
                          <a:latin typeface="Times New Roman"/>
                        </a:rPr>
                        <a:t>52.99% </a:t>
                      </a:r>
                      <a:r>
                        <a:rPr lang="en-US" sz="1700" b="0" i="0" u="none" strike="noStrike" dirty="0">
                          <a:solidFill>
                            <a:srgbClr val="000000"/>
                          </a:solidFill>
                          <a:effectLst/>
                          <a:latin typeface="Times New Roman"/>
                        </a:rPr>
                        <a:t>± 1.77</a:t>
                      </a:r>
                      <a:r>
                        <a:rPr lang="en-US" sz="1700" b="0" i="0" dirty="0">
                          <a:solidFill>
                            <a:srgbClr val="000000"/>
                          </a:solidFill>
                          <a:effectLst/>
                          <a:latin typeface="Times New Roman"/>
                        </a:rPr>
                        <a:t>​</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815671239"/>
                  </a:ext>
                </a:extLst>
              </a:tr>
              <a:tr h="341130">
                <a:tc>
                  <a:txBody>
                    <a:bodyPr/>
                    <a:lstStyle/>
                    <a:p>
                      <a:pPr algn="ctr" fontAlgn="base"/>
                      <a:r>
                        <a:rPr lang="en-US" sz="1700" b="0" i="0" dirty="0">
                          <a:solidFill>
                            <a:srgbClr val="000000"/>
                          </a:solidFill>
                          <a:effectLst/>
                          <a:latin typeface="Times New Roman"/>
                        </a:rPr>
                        <a:t>Gaussian Aug(sigma = 1)​</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700" b="0" i="0" u="none" strike="noStrike" dirty="0">
                          <a:solidFill>
                            <a:srgbClr val="000000"/>
                          </a:solidFill>
                          <a:effectLst/>
                          <a:latin typeface="Times New Roman"/>
                        </a:rPr>
                        <a:t>50.66% ± 6.22</a:t>
                      </a:r>
                      <a:r>
                        <a:rPr lang="en-US" sz="1700" b="0" i="0" dirty="0">
                          <a:solidFill>
                            <a:srgbClr val="000000"/>
                          </a:solidFill>
                          <a:effectLst/>
                          <a:latin typeface="Times New Roman"/>
                        </a:rPr>
                        <a:t>​</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602587449"/>
                  </a:ext>
                </a:extLst>
              </a:tr>
              <a:tr h="341130">
                <a:tc>
                  <a:txBody>
                    <a:bodyPr/>
                    <a:lstStyle/>
                    <a:p>
                      <a:pPr algn="ctr" fontAlgn="base"/>
                      <a:r>
                        <a:rPr lang="en-US" sz="1700" b="0" i="0" dirty="0">
                          <a:solidFill>
                            <a:srgbClr val="000000"/>
                          </a:solidFill>
                          <a:effectLst/>
                          <a:latin typeface="Times New Roman"/>
                        </a:rPr>
                        <a:t>Gaussian Aug(sigma = 10)​</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700" b="0" i="0" u="none" strike="noStrike" dirty="0">
                          <a:solidFill>
                            <a:srgbClr val="000000"/>
                          </a:solidFill>
                          <a:effectLst/>
                          <a:latin typeface="Times New Roman"/>
                        </a:rPr>
                        <a:t>51.99% ± 7.11</a:t>
                      </a:r>
                      <a:r>
                        <a:rPr lang="en-US" sz="1700" b="0" i="0" dirty="0">
                          <a:solidFill>
                            <a:srgbClr val="000000"/>
                          </a:solidFill>
                          <a:effectLst/>
                          <a:latin typeface="Times New Roman"/>
                        </a:rPr>
                        <a:t>​</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321257391"/>
                  </a:ext>
                </a:extLst>
              </a:tr>
              <a:tr h="341130">
                <a:tc>
                  <a:txBody>
                    <a:bodyPr/>
                    <a:lstStyle/>
                    <a:p>
                      <a:pPr algn="ctr" fontAlgn="base"/>
                      <a:r>
                        <a:rPr lang="en-US" sz="1700" b="0" i="0" dirty="0">
                          <a:solidFill>
                            <a:srgbClr val="000000"/>
                          </a:solidFill>
                          <a:effectLst/>
                          <a:latin typeface="Times New Roman"/>
                        </a:rPr>
                        <a:t>ADASSM​</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700" b="0" i="0" u="none" strike="noStrike" dirty="0">
                          <a:solidFill>
                            <a:srgbClr val="000000"/>
                          </a:solidFill>
                          <a:effectLst/>
                          <a:latin typeface="Times New Roman"/>
                        </a:rPr>
                        <a:t>51.33% ± 2.66</a:t>
                      </a:r>
                      <a:r>
                        <a:rPr lang="en-US" sz="1700" b="0" i="0" dirty="0">
                          <a:solidFill>
                            <a:srgbClr val="000000"/>
                          </a:solidFill>
                          <a:effectLst/>
                          <a:latin typeface="Times New Roman"/>
                        </a:rPr>
                        <a:t>​</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384308886"/>
                  </a:ext>
                </a:extLst>
              </a:tr>
              <a:tr h="341130">
                <a:tc>
                  <a:txBody>
                    <a:bodyPr/>
                    <a:lstStyle/>
                    <a:p>
                      <a:pPr algn="ctr" fontAlgn="base"/>
                      <a:r>
                        <a:rPr lang="en-US" sz="1700" b="0" i="0" dirty="0">
                          <a:solidFill>
                            <a:srgbClr val="000000"/>
                          </a:solidFill>
                          <a:effectLst/>
                          <a:latin typeface="Times New Roman"/>
                        </a:rPr>
                        <a:t>ADASSM + BC​</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700" b="0" i="0" u="none" strike="noStrike" dirty="0">
                          <a:solidFill>
                            <a:srgbClr val="000000"/>
                          </a:solidFill>
                          <a:effectLst/>
                          <a:latin typeface="Times New Roman"/>
                        </a:rPr>
                        <a:t>55.99% ± 15.11</a:t>
                      </a:r>
                      <a:r>
                        <a:rPr lang="en-US" sz="1700" b="0" i="0" dirty="0">
                          <a:solidFill>
                            <a:srgbClr val="000000"/>
                          </a:solidFill>
                          <a:effectLst/>
                          <a:latin typeface="Times New Roman"/>
                        </a:rPr>
                        <a:t>​</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255139691"/>
                  </a:ext>
                </a:extLst>
              </a:tr>
              <a:tr h="341130">
                <a:tc>
                  <a:txBody>
                    <a:bodyPr/>
                    <a:lstStyle/>
                    <a:p>
                      <a:pPr algn="ctr" fontAlgn="base"/>
                      <a:r>
                        <a:rPr lang="en-US" sz="1700" b="0" i="0" dirty="0">
                          <a:solidFill>
                            <a:srgbClr val="000000"/>
                          </a:solidFill>
                          <a:effectLst/>
                          <a:latin typeface="Times New Roman"/>
                        </a:rPr>
                        <a:t>ADASSM + PC​</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700" b="1" i="0" u="none" strike="noStrike" dirty="0">
                          <a:solidFill>
                            <a:srgbClr val="000000"/>
                          </a:solidFill>
                          <a:effectLst/>
                          <a:latin typeface="Times New Roman"/>
                        </a:rPr>
                        <a:t>67.99% ± 2.67</a:t>
                      </a:r>
                      <a:r>
                        <a:rPr lang="en-US" sz="1700" b="0" i="0" dirty="0">
                          <a:solidFill>
                            <a:srgbClr val="000000"/>
                          </a:solidFill>
                          <a:effectLst/>
                          <a:latin typeface="Times New Roman"/>
                        </a:rPr>
                        <a:t>​</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850136164"/>
                  </a:ext>
                </a:extLst>
              </a:tr>
              <a:tr h="341130">
                <a:tc>
                  <a:txBody>
                    <a:bodyPr/>
                    <a:lstStyle/>
                    <a:p>
                      <a:pPr algn="ctr" fontAlgn="base"/>
                      <a:r>
                        <a:rPr lang="en-US" sz="1700" b="0" i="0" dirty="0">
                          <a:solidFill>
                            <a:srgbClr val="000000"/>
                          </a:solidFill>
                          <a:effectLst/>
                          <a:latin typeface="Times New Roman"/>
                        </a:rPr>
                        <a:t>ADASSM + BC + PC​</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700" b="0" i="0" u="none" strike="noStrike" dirty="0">
                          <a:solidFill>
                            <a:srgbClr val="000000"/>
                          </a:solidFill>
                          <a:effectLst/>
                          <a:latin typeface="Times New Roman"/>
                        </a:rPr>
                        <a:t>51.33% ± 2.66</a:t>
                      </a:r>
                      <a:r>
                        <a:rPr lang="en-US" sz="1700" b="0" i="0" dirty="0">
                          <a:solidFill>
                            <a:srgbClr val="000000"/>
                          </a:solidFill>
                          <a:effectLst/>
                          <a:latin typeface="Times New Roman"/>
                        </a:rPr>
                        <a:t>​</a:t>
                      </a:r>
                      <a:endParaRPr lang="en-US" b="0" i="0" dirty="0">
                        <a:solidFill>
                          <a:srgbClr val="000000"/>
                        </a:solidFill>
                        <a:effectLst/>
                        <a:latin typeface="Times New Roman"/>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399162378"/>
                  </a:ext>
                </a:extLst>
              </a:tr>
            </a:tbl>
          </a:graphicData>
        </a:graphic>
      </p:graphicFrame>
      <p:sp>
        <p:nvSpPr>
          <p:cNvPr id="10" name="TextBox 1">
            <a:extLst>
              <a:ext uri="{FF2B5EF4-FFF2-40B4-BE49-F238E27FC236}">
                <a16:creationId xmlns:a16="http://schemas.microsoft.com/office/drawing/2014/main" id="{6594AC0B-EB44-866F-EEFD-BD303B8D4AF2}"/>
              </a:ext>
            </a:extLst>
          </p:cNvPr>
          <p:cNvSpPr txBox="1"/>
          <p:nvPr/>
        </p:nvSpPr>
        <p:spPr>
          <a:xfrm>
            <a:off x="1727395" y="6054725"/>
            <a:ext cx="828516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Times New Roman"/>
                <a:cs typeface="Times New Roman"/>
              </a:rPr>
              <a:t>AF Recurrence Prediction: Accuracy of AF recurrence that uses PCA scores as shape descriptors from different models.</a:t>
            </a:r>
          </a:p>
        </p:txBody>
      </p:sp>
    </p:spTree>
    <p:extLst>
      <p:ext uri="{BB962C8B-B14F-4D97-AF65-F5344CB8AC3E}">
        <p14:creationId xmlns:p14="http://schemas.microsoft.com/office/powerpoint/2010/main" val="1064754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23F8-F65F-148A-4D22-84FA9E156B7E}"/>
              </a:ext>
            </a:extLst>
          </p:cNvPr>
          <p:cNvSpPr>
            <a:spLocks noGrp="1"/>
          </p:cNvSpPr>
          <p:nvPr>
            <p:ph type="title"/>
          </p:nvPr>
        </p:nvSpPr>
        <p:spPr/>
        <p:txBody>
          <a:bodyPr/>
          <a:lstStyle/>
          <a:p>
            <a:pPr>
              <a:lnSpc>
                <a:spcPct val="90000"/>
              </a:lnSpc>
            </a:pPr>
            <a:r>
              <a:rPr lang="en-US" sz="3300" dirty="0">
                <a:latin typeface="Times New Roman"/>
                <a:cs typeface="Times New Roman"/>
              </a:rPr>
              <a:t>Training time comparison</a:t>
            </a:r>
          </a:p>
        </p:txBody>
      </p:sp>
      <p:sp>
        <p:nvSpPr>
          <p:cNvPr id="3" name="Content Placeholder 2">
            <a:extLst>
              <a:ext uri="{FF2B5EF4-FFF2-40B4-BE49-F238E27FC236}">
                <a16:creationId xmlns:a16="http://schemas.microsoft.com/office/drawing/2014/main" id="{62909274-3277-5561-E04A-EE9571A17BB5}"/>
              </a:ext>
            </a:extLst>
          </p:cNvPr>
          <p:cNvSpPr>
            <a:spLocks noGrp="1"/>
          </p:cNvSpPr>
          <p:nvPr>
            <p:ph idx="1"/>
          </p:nvPr>
        </p:nvSpPr>
        <p:spPr/>
        <p:txBody>
          <a:bodyPr vert="horz" lIns="91440" tIns="45720" rIns="91440" bIns="45720" rtlCol="0" anchor="t">
            <a:normAutofit/>
          </a:bodyPr>
          <a:lstStyle/>
          <a:p>
            <a:r>
              <a:rPr lang="en-US" sz="2000" dirty="0">
                <a:latin typeface="Times New Roman"/>
                <a:cs typeface="Times New Roman"/>
              </a:rPr>
              <a:t>Enhances model performance and reduces training time by 60%.</a:t>
            </a:r>
          </a:p>
          <a:p>
            <a:endParaRPr lang="en-US" sz="2000" dirty="0">
              <a:latin typeface="Times New Roman"/>
              <a:cs typeface="Times New Roman"/>
            </a:endParaRPr>
          </a:p>
        </p:txBody>
      </p:sp>
      <p:graphicFrame>
        <p:nvGraphicFramePr>
          <p:cNvPr id="5" name="Table 4">
            <a:extLst>
              <a:ext uri="{FF2B5EF4-FFF2-40B4-BE49-F238E27FC236}">
                <a16:creationId xmlns:a16="http://schemas.microsoft.com/office/drawing/2014/main" id="{284F20A7-35BF-2234-7C88-0F1C20D0B863}"/>
              </a:ext>
            </a:extLst>
          </p:cNvPr>
          <p:cNvGraphicFramePr>
            <a:graphicFrameLocks noGrp="1"/>
          </p:cNvGraphicFramePr>
          <p:nvPr/>
        </p:nvGraphicFramePr>
        <p:xfrm>
          <a:off x="823912" y="2717482"/>
          <a:ext cx="10544175" cy="1423035"/>
        </p:xfrm>
        <a:graphic>
          <a:graphicData uri="http://schemas.openxmlformats.org/drawingml/2006/table">
            <a:tbl>
              <a:tblPr firstRow="1" bandRow="1">
                <a:tableStyleId>{5C22544A-7EE6-4342-B048-85BDC9FD1C3A}</a:tableStyleId>
              </a:tblPr>
              <a:tblGrid>
                <a:gridCol w="3514725">
                  <a:extLst>
                    <a:ext uri="{9D8B030D-6E8A-4147-A177-3AD203B41FA5}">
                      <a16:colId xmlns:a16="http://schemas.microsoft.com/office/drawing/2014/main" val="4175120223"/>
                    </a:ext>
                  </a:extLst>
                </a:gridCol>
                <a:gridCol w="3514725">
                  <a:extLst>
                    <a:ext uri="{9D8B030D-6E8A-4147-A177-3AD203B41FA5}">
                      <a16:colId xmlns:a16="http://schemas.microsoft.com/office/drawing/2014/main" val="2130759477"/>
                    </a:ext>
                  </a:extLst>
                </a:gridCol>
                <a:gridCol w="3514725">
                  <a:extLst>
                    <a:ext uri="{9D8B030D-6E8A-4147-A177-3AD203B41FA5}">
                      <a16:colId xmlns:a16="http://schemas.microsoft.com/office/drawing/2014/main" val="601961077"/>
                    </a:ext>
                  </a:extLst>
                </a:gridCol>
              </a:tblGrid>
              <a:tr h="390525">
                <a:tc>
                  <a:txBody>
                    <a:bodyPr/>
                    <a:lstStyle/>
                    <a:p>
                      <a:pPr algn="ctr" fontAlgn="base"/>
                      <a:r>
                        <a:rPr lang="en-US" sz="1800" b="1" i="0">
                          <a:solidFill>
                            <a:srgbClr val="FFFFFF"/>
                          </a:solidFill>
                          <a:effectLst/>
                          <a:latin typeface="Times New Roman" panose="02020603050405020304" pitchFamily="18" charset="0"/>
                        </a:rPr>
                        <a:t>Dataset​</a:t>
                      </a:r>
                      <a:endParaRPr lang="en-US" b="1" i="0">
                        <a:solidFill>
                          <a:srgbClr val="FFFFFF"/>
                        </a:solidFill>
                        <a:effectLst/>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1800" b="1" i="0">
                          <a:solidFill>
                            <a:srgbClr val="FFFFFF"/>
                          </a:solidFill>
                          <a:effectLst/>
                          <a:latin typeface="Times New Roman" panose="02020603050405020304" pitchFamily="18" charset="0"/>
                        </a:rPr>
                        <a:t>KDE (Aug + Model)​</a:t>
                      </a:r>
                      <a:endParaRPr lang="en-US" b="1" i="0">
                        <a:solidFill>
                          <a:srgbClr val="FFFFFF"/>
                        </a:solidFill>
                        <a:effectLst/>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1800" b="1" i="0">
                          <a:solidFill>
                            <a:srgbClr val="FFFFFF"/>
                          </a:solidFill>
                          <a:effectLst/>
                          <a:latin typeface="Times New Roman" panose="02020603050405020304" pitchFamily="18" charset="0"/>
                        </a:rPr>
                        <a:t>ADASSM​</a:t>
                      </a:r>
                      <a:endParaRPr lang="en-US" b="1" i="0">
                        <a:solidFill>
                          <a:srgbClr val="FFFFFF"/>
                        </a:solidFill>
                        <a:effectLst/>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4018309731"/>
                  </a:ext>
                </a:extLst>
              </a:tr>
              <a:tr h="666750">
                <a:tc>
                  <a:txBody>
                    <a:bodyPr/>
                    <a:lstStyle/>
                    <a:p>
                      <a:pPr algn="ctr" fontAlgn="base"/>
                      <a:r>
                        <a:rPr lang="en-US" sz="1800" b="0" i="0">
                          <a:solidFill>
                            <a:srgbClr val="000000"/>
                          </a:solidFill>
                          <a:effectLst/>
                          <a:latin typeface="Times New Roman" panose="02020603050405020304" pitchFamily="18" charset="0"/>
                        </a:rPr>
                        <a:t>Left Atrium​</a:t>
                      </a:r>
                      <a:endParaRPr lang="en-US" b="0" i="0">
                        <a:solidFill>
                          <a:srgbClr val="000000"/>
                        </a:solidFill>
                        <a:effectLst/>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800" b="0" i="0">
                          <a:solidFill>
                            <a:srgbClr val="000000"/>
                          </a:solidFill>
                          <a:effectLst/>
                          <a:latin typeface="Times New Roman" panose="02020603050405020304" pitchFamily="18" charset="0"/>
                        </a:rPr>
                        <a:t>690.35+122.35 minutes​</a:t>
                      </a:r>
                      <a:endParaRPr lang="en-US" b="0" i="0">
                        <a:solidFill>
                          <a:srgbClr val="000000"/>
                        </a:solidFill>
                        <a:effectLst/>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800" b="0" i="0">
                          <a:solidFill>
                            <a:srgbClr val="000000"/>
                          </a:solidFill>
                          <a:effectLst/>
                          <a:latin typeface="Times New Roman" panose="02020603050405020304" pitchFamily="18" charset="0"/>
                        </a:rPr>
                        <a:t>336.15 minutes​</a:t>
                      </a:r>
                      <a:endParaRPr lang="en-US" b="0" i="0">
                        <a:solidFill>
                          <a:srgbClr val="000000"/>
                        </a:solidFill>
                        <a:effectLst/>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220262888"/>
                  </a:ext>
                </a:extLst>
              </a:tr>
              <a:tr h="361950">
                <a:tc>
                  <a:txBody>
                    <a:bodyPr/>
                    <a:lstStyle/>
                    <a:p>
                      <a:pPr algn="ctr" fontAlgn="base"/>
                      <a:r>
                        <a:rPr lang="en-US" sz="1800" b="0" i="0">
                          <a:solidFill>
                            <a:srgbClr val="000000"/>
                          </a:solidFill>
                          <a:effectLst/>
                          <a:latin typeface="Times New Roman" panose="02020603050405020304" pitchFamily="18" charset="0"/>
                        </a:rPr>
                        <a:t>Femur​</a:t>
                      </a:r>
                      <a:endParaRPr lang="en-US" b="0" i="0">
                        <a:solidFill>
                          <a:srgbClr val="000000"/>
                        </a:solidFill>
                        <a:effectLst/>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800" b="0" i="0">
                          <a:solidFill>
                            <a:srgbClr val="000000"/>
                          </a:solidFill>
                          <a:effectLst/>
                          <a:latin typeface="Times New Roman" panose="02020603050405020304" pitchFamily="18" charset="0"/>
                        </a:rPr>
                        <a:t>725.35+93.5 minutes​</a:t>
                      </a:r>
                      <a:endParaRPr lang="en-US" b="0" i="0">
                        <a:solidFill>
                          <a:srgbClr val="000000"/>
                        </a:solidFill>
                        <a:effectLst/>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800" b="0" i="0">
                          <a:solidFill>
                            <a:srgbClr val="000000"/>
                          </a:solidFill>
                          <a:effectLst/>
                          <a:latin typeface="Times New Roman" panose="02020603050405020304" pitchFamily="18" charset="0"/>
                        </a:rPr>
                        <a:t>399.6 minutes​</a:t>
                      </a:r>
                      <a:endParaRPr lang="en-US" b="0" i="0">
                        <a:solidFill>
                          <a:srgbClr val="000000"/>
                        </a:solidFill>
                        <a:effectLst/>
                      </a:endParaRPr>
                    </a:p>
                  </a:txBody>
                  <a:tcPr>
                    <a:lnL w="16669" cap="flat" cmpd="sng" algn="ctr">
                      <a:solidFill>
                        <a:srgbClr val="FFFFFF"/>
                      </a:solidFill>
                      <a:prstDash val="solid"/>
                      <a:round/>
                      <a:headEnd type="none" w="med" len="med"/>
                      <a:tailEnd type="none" w="med" len="med"/>
                    </a:lnL>
                    <a:lnR w="16669" cap="flat" cmpd="sng" algn="ctr">
                      <a:solidFill>
                        <a:srgbClr val="FFFFFF"/>
                      </a:solidFill>
                      <a:prstDash val="solid"/>
                      <a:round/>
                      <a:headEnd type="none" w="med" len="med"/>
                      <a:tailEnd type="none" w="med" len="med"/>
                    </a:lnR>
                    <a:lnT w="16669" cap="flat" cmpd="sng" algn="ctr">
                      <a:solidFill>
                        <a:srgbClr val="FFFFFF"/>
                      </a:solidFill>
                      <a:prstDash val="solid"/>
                      <a:round/>
                      <a:headEnd type="none" w="med" len="med"/>
                      <a:tailEnd type="none" w="med" len="med"/>
                    </a:lnT>
                    <a:lnB w="1666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303742631"/>
                  </a:ext>
                </a:extLst>
              </a:tr>
            </a:tbl>
          </a:graphicData>
        </a:graphic>
      </p:graphicFrame>
    </p:spTree>
    <p:extLst>
      <p:ext uri="{BB962C8B-B14F-4D97-AF65-F5344CB8AC3E}">
        <p14:creationId xmlns:p14="http://schemas.microsoft.com/office/powerpoint/2010/main" val="2078045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8CAE15-DA38-A5DE-A7E8-D1C8EC231059}"/>
              </a:ext>
            </a:extLst>
          </p:cNvPr>
          <p:cNvSpPr>
            <a:spLocks noGrp="1"/>
          </p:cNvSpPr>
          <p:nvPr/>
        </p:nvSpPr>
        <p:spPr>
          <a:xfrm>
            <a:off x="4266464" y="2845549"/>
            <a:ext cx="3656288" cy="11691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latin typeface="Times New Roman"/>
                <a:cs typeface="Sabon Next LT"/>
              </a:rPr>
              <a:t>Conclusion</a:t>
            </a:r>
            <a:endParaRPr lang="en-US"/>
          </a:p>
        </p:txBody>
      </p:sp>
    </p:spTree>
    <p:extLst>
      <p:ext uri="{BB962C8B-B14F-4D97-AF65-F5344CB8AC3E}">
        <p14:creationId xmlns:p14="http://schemas.microsoft.com/office/powerpoint/2010/main" val="3836604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D10B6-BAB8-7493-B57C-EF5EC25AD554}"/>
              </a:ext>
            </a:extLst>
          </p:cNvPr>
          <p:cNvSpPr>
            <a:spLocks noGrp="1"/>
          </p:cNvSpPr>
          <p:nvPr>
            <p:ph type="title"/>
          </p:nvPr>
        </p:nvSpPr>
        <p:spPr/>
        <p:txBody>
          <a:bodyPr>
            <a:normAutofit/>
          </a:bodyPr>
          <a:lstStyle/>
          <a:p>
            <a:r>
              <a:rPr lang="en-US" sz="3300">
                <a:latin typeface="Times New Roman"/>
                <a:cs typeface="Sabon Next LT"/>
              </a:rPr>
              <a:t>Conclusion </a:t>
            </a:r>
          </a:p>
        </p:txBody>
      </p:sp>
      <p:sp>
        <p:nvSpPr>
          <p:cNvPr id="3" name="Content Placeholder 2">
            <a:extLst>
              <a:ext uri="{FF2B5EF4-FFF2-40B4-BE49-F238E27FC236}">
                <a16:creationId xmlns:a16="http://schemas.microsoft.com/office/drawing/2014/main" id="{714BFF9D-4FB2-62F9-5602-1478377E905B}"/>
              </a:ext>
            </a:extLst>
          </p:cNvPr>
          <p:cNvSpPr>
            <a:spLocks noGrp="1"/>
          </p:cNvSpPr>
          <p:nvPr>
            <p:ph idx="1"/>
          </p:nvPr>
        </p:nvSpPr>
        <p:spPr/>
        <p:txBody>
          <a:bodyPr vert="horz" lIns="91440" tIns="45720" rIns="91440" bIns="45720" rtlCol="0" anchor="t">
            <a:normAutofit/>
          </a:bodyPr>
          <a:lstStyle/>
          <a:p>
            <a:r>
              <a:rPr lang="en-US" sz="2000">
                <a:latin typeface="Times New Roman"/>
                <a:ea typeface="+mn-lt"/>
                <a:cs typeface="+mn-lt"/>
              </a:rPr>
              <a:t>Proposed an On-the-Fly Adversarial data augmentation for Statistical Shape Modelling which is computationally efficient</a:t>
            </a:r>
            <a:endParaRPr lang="en-US" sz="2000" b="1">
              <a:latin typeface="Times New Roman"/>
              <a:cs typeface="Times New Roman"/>
            </a:endParaRPr>
          </a:p>
          <a:p>
            <a:r>
              <a:rPr lang="en-US" sz="2000">
                <a:latin typeface="Times New Roman"/>
                <a:cs typeface="Times New Roman"/>
              </a:rPr>
              <a:t>Showed that task dependent texture augmentation is better than fixed (Gaussian) texture augmentation.</a:t>
            </a:r>
          </a:p>
          <a:p>
            <a:r>
              <a:rPr lang="en-US" sz="2000">
                <a:latin typeface="Times New Roman"/>
                <a:cs typeface="Times New Roman"/>
              </a:rPr>
              <a:t>Task Dependent texture augmentation performs better than KDE based shape augmentation</a:t>
            </a:r>
          </a:p>
          <a:p>
            <a:r>
              <a:rPr lang="en-US" sz="2000">
                <a:latin typeface="Times New Roman"/>
                <a:cs typeface="Times New Roman"/>
              </a:rPr>
              <a:t>Models trained using texture augmentation also outperform on downstream tasks.</a:t>
            </a:r>
          </a:p>
          <a:p>
            <a:endParaRPr lang="en-US" sz="2000">
              <a:latin typeface="Times New Roman"/>
              <a:cs typeface="Times New Roman"/>
            </a:endParaRPr>
          </a:p>
          <a:p>
            <a:pPr marL="0" indent="0">
              <a:buNone/>
            </a:pPr>
            <a:endParaRPr lang="en-US" sz="1700">
              <a:latin typeface="Times New Roman"/>
              <a:cs typeface="Times New Roman"/>
            </a:endParaRPr>
          </a:p>
          <a:p>
            <a:endParaRPr lang="en-US" sz="1700">
              <a:latin typeface="sans-serif"/>
            </a:endParaRPr>
          </a:p>
        </p:txBody>
      </p:sp>
    </p:spTree>
    <p:extLst>
      <p:ext uri="{BB962C8B-B14F-4D97-AF65-F5344CB8AC3E}">
        <p14:creationId xmlns:p14="http://schemas.microsoft.com/office/powerpoint/2010/main" val="425372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80EA-EF6E-A99A-B33E-6E5D4937FC51}"/>
              </a:ext>
            </a:extLst>
          </p:cNvPr>
          <p:cNvSpPr>
            <a:spLocks noGrp="1"/>
          </p:cNvSpPr>
          <p:nvPr>
            <p:ph type="title"/>
          </p:nvPr>
        </p:nvSpPr>
        <p:spPr/>
        <p:txBody>
          <a:bodyPr>
            <a:normAutofit/>
          </a:bodyPr>
          <a:lstStyle/>
          <a:p>
            <a:r>
              <a:rPr lang="en-US" sz="3300" dirty="0">
                <a:latin typeface="Times New Roman"/>
                <a:ea typeface="+mj-lt"/>
                <a:cs typeface="+mj-lt"/>
              </a:rPr>
              <a:t>Introduction – Statistical Shape Modeling </a:t>
            </a:r>
            <a:endParaRPr lang="en-US" sz="3300">
              <a:latin typeface="Times New Roman"/>
              <a:cs typeface="Times New Roman"/>
            </a:endParaRPr>
          </a:p>
        </p:txBody>
      </p:sp>
      <p:sp>
        <p:nvSpPr>
          <p:cNvPr id="3" name="Content Placeholder 2">
            <a:extLst>
              <a:ext uri="{FF2B5EF4-FFF2-40B4-BE49-F238E27FC236}">
                <a16:creationId xmlns:a16="http://schemas.microsoft.com/office/drawing/2014/main" id="{06E1BA94-2771-8CC1-7BB2-3A0E4CEA4ACD}"/>
              </a:ext>
            </a:extLst>
          </p:cNvPr>
          <p:cNvSpPr>
            <a:spLocks noGrp="1"/>
          </p:cNvSpPr>
          <p:nvPr>
            <p:ph idx="1"/>
          </p:nvPr>
        </p:nvSpPr>
        <p:spPr/>
        <p:txBody>
          <a:bodyPr vert="horz" lIns="91440" tIns="45720" rIns="91440" bIns="45720" rtlCol="0" anchor="t">
            <a:normAutofit/>
          </a:bodyPr>
          <a:lstStyle/>
          <a:p>
            <a:r>
              <a:rPr lang="en-US" sz="2000" dirty="0">
                <a:latin typeface="Times New Roman"/>
                <a:cs typeface="Times New Roman"/>
              </a:rPr>
              <a:t>Statistical Shape Modeling (SSM) provides a statistically consistent geometrical description for each shape across a given population/set.</a:t>
            </a:r>
            <a:endParaRPr lang="en-US" dirty="0"/>
          </a:p>
        </p:txBody>
      </p:sp>
      <p:grpSp>
        <p:nvGrpSpPr>
          <p:cNvPr id="4" name="Group 3">
            <a:extLst>
              <a:ext uri="{FF2B5EF4-FFF2-40B4-BE49-F238E27FC236}">
                <a16:creationId xmlns:a16="http://schemas.microsoft.com/office/drawing/2014/main" id="{9CCBF5F1-C70F-D6FE-BC80-84AFDB393A11}"/>
              </a:ext>
            </a:extLst>
          </p:cNvPr>
          <p:cNvGrpSpPr/>
          <p:nvPr/>
        </p:nvGrpSpPr>
        <p:grpSpPr>
          <a:xfrm>
            <a:off x="400264" y="2866470"/>
            <a:ext cx="4666178" cy="3417803"/>
            <a:chOff x="400264" y="2866470"/>
            <a:chExt cx="4666178" cy="3417803"/>
          </a:xfrm>
        </p:grpSpPr>
        <p:sp>
          <p:nvSpPr>
            <p:cNvPr id="5" name="Cube 4">
              <a:extLst>
                <a:ext uri="{FF2B5EF4-FFF2-40B4-BE49-F238E27FC236}">
                  <a16:creationId xmlns:a16="http://schemas.microsoft.com/office/drawing/2014/main" id="{74155A62-6E4C-D7BC-6384-DD6E11B317B2}"/>
                </a:ext>
              </a:extLst>
            </p:cNvPr>
            <p:cNvSpPr/>
            <p:nvPr/>
          </p:nvSpPr>
          <p:spPr>
            <a:xfrm>
              <a:off x="1091093" y="2928224"/>
              <a:ext cx="601200" cy="559193"/>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2577CE60-E99D-5853-9572-AF2D6B41B492}"/>
                </a:ext>
              </a:extLst>
            </p:cNvPr>
            <p:cNvSpPr/>
            <p:nvPr/>
          </p:nvSpPr>
          <p:spPr>
            <a:xfrm>
              <a:off x="1027593" y="2866470"/>
              <a:ext cx="2606799" cy="271184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Cube 6">
              <a:extLst>
                <a:ext uri="{FF2B5EF4-FFF2-40B4-BE49-F238E27FC236}">
                  <a16:creationId xmlns:a16="http://schemas.microsoft.com/office/drawing/2014/main" id="{172786A0-D83D-71A6-45B7-BF0BB7CF91CC}"/>
                </a:ext>
              </a:extLst>
            </p:cNvPr>
            <p:cNvSpPr/>
            <p:nvPr/>
          </p:nvSpPr>
          <p:spPr>
            <a:xfrm>
              <a:off x="1690418" y="2988156"/>
              <a:ext cx="305818" cy="499261"/>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Cube 7">
              <a:extLst>
                <a:ext uri="{FF2B5EF4-FFF2-40B4-BE49-F238E27FC236}">
                  <a16:creationId xmlns:a16="http://schemas.microsoft.com/office/drawing/2014/main" id="{A59C7185-F2B8-BE42-D8BD-5EAF11FCCCEB}"/>
                </a:ext>
              </a:extLst>
            </p:cNvPr>
            <p:cNvSpPr/>
            <p:nvPr/>
          </p:nvSpPr>
          <p:spPr>
            <a:xfrm>
              <a:off x="2028609" y="2928223"/>
              <a:ext cx="1140593" cy="781799"/>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Cube 8">
              <a:extLst>
                <a:ext uri="{FF2B5EF4-FFF2-40B4-BE49-F238E27FC236}">
                  <a16:creationId xmlns:a16="http://schemas.microsoft.com/office/drawing/2014/main" id="{389EEF6D-9D7D-9C44-516D-21AEEF28FC19}"/>
                </a:ext>
              </a:extLst>
            </p:cNvPr>
            <p:cNvSpPr/>
            <p:nvPr/>
          </p:nvSpPr>
          <p:spPr>
            <a:xfrm>
              <a:off x="2114228" y="3775842"/>
              <a:ext cx="1076379" cy="991563"/>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Cube 9">
              <a:extLst>
                <a:ext uri="{FF2B5EF4-FFF2-40B4-BE49-F238E27FC236}">
                  <a16:creationId xmlns:a16="http://schemas.microsoft.com/office/drawing/2014/main" id="{21B5D39D-CE2A-E698-E1DA-ABA2BB1E6251}"/>
                </a:ext>
              </a:extLst>
            </p:cNvPr>
            <p:cNvSpPr/>
            <p:nvPr/>
          </p:nvSpPr>
          <p:spPr>
            <a:xfrm>
              <a:off x="3261508" y="2928225"/>
              <a:ext cx="305819" cy="1839181"/>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Cube 10">
              <a:extLst>
                <a:ext uri="{FF2B5EF4-FFF2-40B4-BE49-F238E27FC236}">
                  <a16:creationId xmlns:a16="http://schemas.microsoft.com/office/drawing/2014/main" id="{30E31080-6A89-9E50-1645-DD1BB7536BC8}"/>
                </a:ext>
              </a:extLst>
            </p:cNvPr>
            <p:cNvSpPr/>
            <p:nvPr/>
          </p:nvSpPr>
          <p:spPr>
            <a:xfrm>
              <a:off x="1831688" y="4910279"/>
              <a:ext cx="601200" cy="559193"/>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Cube 11">
              <a:extLst>
                <a:ext uri="{FF2B5EF4-FFF2-40B4-BE49-F238E27FC236}">
                  <a16:creationId xmlns:a16="http://schemas.microsoft.com/office/drawing/2014/main" id="{8E279CAC-16A3-B2A9-BF01-3DE372001ABC}"/>
                </a:ext>
              </a:extLst>
            </p:cNvPr>
            <p:cNvSpPr/>
            <p:nvPr/>
          </p:nvSpPr>
          <p:spPr>
            <a:xfrm>
              <a:off x="2503789" y="4854629"/>
              <a:ext cx="1063537" cy="614844"/>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ube 12">
              <a:extLst>
                <a:ext uri="{FF2B5EF4-FFF2-40B4-BE49-F238E27FC236}">
                  <a16:creationId xmlns:a16="http://schemas.microsoft.com/office/drawing/2014/main" id="{CFCDFC20-1041-A55C-08A8-2A1E453ACBDA}"/>
                </a:ext>
              </a:extLst>
            </p:cNvPr>
            <p:cNvSpPr/>
            <p:nvPr/>
          </p:nvSpPr>
          <p:spPr>
            <a:xfrm>
              <a:off x="1129621" y="4525000"/>
              <a:ext cx="665412" cy="944473"/>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Cube 13">
              <a:extLst>
                <a:ext uri="{FF2B5EF4-FFF2-40B4-BE49-F238E27FC236}">
                  <a16:creationId xmlns:a16="http://schemas.microsoft.com/office/drawing/2014/main" id="{5E1E53F4-844C-55C2-E3FB-8030AAD62BB3}"/>
                </a:ext>
              </a:extLst>
            </p:cNvPr>
            <p:cNvSpPr/>
            <p:nvPr/>
          </p:nvSpPr>
          <p:spPr>
            <a:xfrm>
              <a:off x="1073968" y="3621729"/>
              <a:ext cx="866615" cy="858855"/>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Box 12">
              <a:extLst>
                <a:ext uri="{FF2B5EF4-FFF2-40B4-BE49-F238E27FC236}">
                  <a16:creationId xmlns:a16="http://schemas.microsoft.com/office/drawing/2014/main" id="{6D13E5D7-C0B5-F93F-EEC8-0ACE424765B7}"/>
                </a:ext>
              </a:extLst>
            </p:cNvPr>
            <p:cNvSpPr txBox="1"/>
            <p:nvPr/>
          </p:nvSpPr>
          <p:spPr>
            <a:xfrm>
              <a:off x="400264" y="5637942"/>
              <a:ext cx="4666178"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Times New Roman"/>
                  <a:cs typeface="Times New Roman"/>
                </a:rPr>
                <a:t>Set of cuboids:- 3 parameters length, breadth and height</a:t>
              </a:r>
            </a:p>
          </p:txBody>
        </p:sp>
        <p:cxnSp>
          <p:nvCxnSpPr>
            <p:cNvPr id="16" name="Straight Arrow Connector 15">
              <a:extLst>
                <a:ext uri="{FF2B5EF4-FFF2-40B4-BE49-F238E27FC236}">
                  <a16:creationId xmlns:a16="http://schemas.microsoft.com/office/drawing/2014/main" id="{B5846E4A-4AA6-73E4-21C5-D9F5483450FE}"/>
                </a:ext>
              </a:extLst>
            </p:cNvPr>
            <p:cNvCxnSpPr>
              <a:cxnSpLocks/>
            </p:cNvCxnSpPr>
            <p:nvPr/>
          </p:nvCxnSpPr>
          <p:spPr>
            <a:xfrm flipH="1">
              <a:off x="2743735" y="4029714"/>
              <a:ext cx="14552" cy="738882"/>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B97EB3A-1ED3-1498-7675-9FA5F1DD5B1D}"/>
                </a:ext>
              </a:extLst>
            </p:cNvPr>
            <p:cNvCxnSpPr>
              <a:cxnSpLocks/>
            </p:cNvCxnSpPr>
            <p:nvPr/>
          </p:nvCxnSpPr>
          <p:spPr>
            <a:xfrm flipH="1">
              <a:off x="2512566" y="3789982"/>
              <a:ext cx="211473" cy="2251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985852A-5F29-AF88-D55C-F104B4CD6124}"/>
                </a:ext>
              </a:extLst>
            </p:cNvPr>
            <p:cNvCxnSpPr>
              <a:cxnSpLocks/>
            </p:cNvCxnSpPr>
            <p:nvPr/>
          </p:nvCxnSpPr>
          <p:spPr>
            <a:xfrm>
              <a:off x="2128995" y="4581949"/>
              <a:ext cx="811661" cy="2569"/>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DE471B1-D6DB-AE01-D863-E3482B4A1D67}"/>
              </a:ext>
            </a:extLst>
          </p:cNvPr>
          <p:cNvGrpSpPr/>
          <p:nvPr/>
        </p:nvGrpSpPr>
        <p:grpSpPr>
          <a:xfrm>
            <a:off x="6398513" y="2699280"/>
            <a:ext cx="4464869" cy="3344099"/>
            <a:chOff x="6398513" y="2699280"/>
            <a:chExt cx="4452027" cy="3399750"/>
          </a:xfrm>
        </p:grpSpPr>
        <p:pic>
          <p:nvPicPr>
            <p:cNvPr id="20" name="Picture 19" descr="A group of globes with lines and points&#10;&#10;Description automatically generated">
              <a:extLst>
                <a:ext uri="{FF2B5EF4-FFF2-40B4-BE49-F238E27FC236}">
                  <a16:creationId xmlns:a16="http://schemas.microsoft.com/office/drawing/2014/main" id="{CE68343D-E675-CF7E-8DFC-17CE9FD4E432}"/>
                </a:ext>
              </a:extLst>
            </p:cNvPr>
            <p:cNvPicPr>
              <a:picLocks noChangeAspect="1"/>
            </p:cNvPicPr>
            <p:nvPr/>
          </p:nvPicPr>
          <p:blipFill>
            <a:blip r:embed="rId3"/>
            <a:stretch>
              <a:fillRect/>
            </a:stretch>
          </p:blipFill>
          <p:spPr>
            <a:xfrm>
              <a:off x="7075527" y="2699280"/>
              <a:ext cx="3474719" cy="2650041"/>
            </a:xfrm>
            <a:prstGeom prst="rect">
              <a:avLst/>
            </a:prstGeom>
          </p:spPr>
        </p:pic>
        <p:grpSp>
          <p:nvGrpSpPr>
            <p:cNvPr id="21" name="Group 20">
              <a:extLst>
                <a:ext uri="{FF2B5EF4-FFF2-40B4-BE49-F238E27FC236}">
                  <a16:creationId xmlns:a16="http://schemas.microsoft.com/office/drawing/2014/main" id="{53F2F3C0-CBC8-7DC0-B33F-D14F68339886}"/>
                </a:ext>
              </a:extLst>
            </p:cNvPr>
            <p:cNvGrpSpPr/>
            <p:nvPr/>
          </p:nvGrpSpPr>
          <p:grpSpPr>
            <a:xfrm>
              <a:off x="6398513" y="5321120"/>
              <a:ext cx="4452027" cy="777910"/>
              <a:chOff x="6398513" y="5321120"/>
              <a:chExt cx="4452027" cy="777910"/>
            </a:xfrm>
          </p:grpSpPr>
          <p:pic>
            <p:nvPicPr>
              <p:cNvPr id="22" name="Picture 21" descr="A math symbols on a black background&#10;&#10;Description automatically generated">
                <a:extLst>
                  <a:ext uri="{FF2B5EF4-FFF2-40B4-BE49-F238E27FC236}">
                    <a16:creationId xmlns:a16="http://schemas.microsoft.com/office/drawing/2014/main" id="{F0438921-6017-B2CE-85A6-CB06E8148DCA}"/>
                  </a:ext>
                </a:extLst>
              </p:cNvPr>
              <p:cNvPicPr>
                <a:picLocks noChangeAspect="1"/>
              </p:cNvPicPr>
              <p:nvPr/>
            </p:nvPicPr>
            <p:blipFill>
              <a:blip r:embed="rId4"/>
              <a:stretch>
                <a:fillRect/>
              </a:stretch>
            </p:blipFill>
            <p:spPr>
              <a:xfrm>
                <a:off x="8499225" y="5321120"/>
                <a:ext cx="2351315" cy="777910"/>
              </a:xfrm>
              <a:prstGeom prst="rect">
                <a:avLst/>
              </a:prstGeom>
            </p:spPr>
          </p:pic>
          <p:sp>
            <p:nvSpPr>
              <p:cNvPr id="23" name="TextBox 5">
                <a:extLst>
                  <a:ext uri="{FF2B5EF4-FFF2-40B4-BE49-F238E27FC236}">
                    <a16:creationId xmlns:a16="http://schemas.microsoft.com/office/drawing/2014/main" id="{69B998CD-6102-B1C8-7579-1ABF19B80943}"/>
                  </a:ext>
                </a:extLst>
              </p:cNvPr>
              <p:cNvSpPr txBox="1"/>
              <p:nvPr/>
            </p:nvSpPr>
            <p:spPr>
              <a:xfrm>
                <a:off x="6398513" y="5522921"/>
                <a:ext cx="249925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Times New Roman"/>
                    <a:cs typeface="Times New Roman"/>
                  </a:rPr>
                  <a:t>Ellipsoid equation :</a:t>
                </a:r>
              </a:p>
            </p:txBody>
          </p:sp>
        </p:grpSp>
      </p:grpSp>
    </p:spTree>
    <p:extLst>
      <p:ext uri="{BB962C8B-B14F-4D97-AF65-F5344CB8AC3E}">
        <p14:creationId xmlns:p14="http://schemas.microsoft.com/office/powerpoint/2010/main" val="4174326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62CD-0D8C-32B8-F738-C409B580D214}"/>
              </a:ext>
            </a:extLst>
          </p:cNvPr>
          <p:cNvSpPr>
            <a:spLocks noGrp="1"/>
          </p:cNvSpPr>
          <p:nvPr>
            <p:ph type="title"/>
          </p:nvPr>
        </p:nvSpPr>
        <p:spPr/>
        <p:txBody>
          <a:bodyPr/>
          <a:lstStyle/>
          <a:p>
            <a:pPr>
              <a:lnSpc>
                <a:spcPct val="90000"/>
              </a:lnSpc>
            </a:pPr>
            <a:r>
              <a:rPr lang="en-US" sz="3300" dirty="0">
                <a:latin typeface="Times New Roman"/>
                <a:cs typeface="Times New Roman"/>
              </a:rPr>
              <a:t>Future Work</a:t>
            </a:r>
          </a:p>
        </p:txBody>
      </p:sp>
      <p:sp>
        <p:nvSpPr>
          <p:cNvPr id="3" name="Content Placeholder 2">
            <a:extLst>
              <a:ext uri="{FF2B5EF4-FFF2-40B4-BE49-F238E27FC236}">
                <a16:creationId xmlns:a16="http://schemas.microsoft.com/office/drawing/2014/main" id="{AC5B1E67-48E8-49CD-37F8-40C06B0BCF8B}"/>
              </a:ext>
            </a:extLst>
          </p:cNvPr>
          <p:cNvSpPr>
            <a:spLocks noGrp="1"/>
          </p:cNvSpPr>
          <p:nvPr>
            <p:ph idx="1"/>
          </p:nvPr>
        </p:nvSpPr>
        <p:spPr/>
        <p:txBody>
          <a:bodyPr vert="horz" lIns="91440" tIns="45720" rIns="91440" bIns="45720" rtlCol="0" anchor="t">
            <a:normAutofit/>
          </a:bodyPr>
          <a:lstStyle/>
          <a:p>
            <a:pPr>
              <a:lnSpc>
                <a:spcPct val="90000"/>
              </a:lnSpc>
            </a:pPr>
            <a:r>
              <a:rPr lang="en-US" sz="2000" dirty="0">
                <a:latin typeface="Times New Roman"/>
                <a:cs typeface="Times New Roman"/>
              </a:rPr>
              <a:t>Task dependent shape augmentation</a:t>
            </a:r>
          </a:p>
          <a:p>
            <a:pPr>
              <a:lnSpc>
                <a:spcPct val="90000"/>
              </a:lnSpc>
            </a:pPr>
            <a:r>
              <a:rPr lang="en-US" sz="2000" dirty="0">
                <a:latin typeface="Times New Roman"/>
                <a:cs typeface="Times New Roman"/>
              </a:rPr>
              <a:t>Multi-task adversary</a:t>
            </a:r>
            <a:endParaRPr lang="en-US" dirty="0"/>
          </a:p>
        </p:txBody>
      </p:sp>
    </p:spTree>
    <p:extLst>
      <p:ext uri="{BB962C8B-B14F-4D97-AF65-F5344CB8AC3E}">
        <p14:creationId xmlns:p14="http://schemas.microsoft.com/office/powerpoint/2010/main" val="2746653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ny question marks on black background">
            <a:extLst>
              <a:ext uri="{FF2B5EF4-FFF2-40B4-BE49-F238E27FC236}">
                <a16:creationId xmlns:a16="http://schemas.microsoft.com/office/drawing/2014/main" id="{FB1830A0-DABF-A258-7EB4-EE6F50DC86B5}"/>
              </a:ext>
            </a:extLst>
          </p:cNvPr>
          <p:cNvPicPr>
            <a:picLocks noChangeAspect="1"/>
          </p:cNvPicPr>
          <p:nvPr/>
        </p:nvPicPr>
        <p:blipFill rotWithShape="1">
          <a:blip r:embed="rId2">
            <a:alphaModFix/>
          </a:blip>
          <a:srcRect t="7618" r="-2" b="-2"/>
          <a:stretch/>
        </p:blipFill>
        <p:spPr>
          <a:xfrm>
            <a:off x="20" y="10"/>
            <a:ext cx="12191980" cy="6857990"/>
          </a:xfrm>
          <a:prstGeom prst="rect">
            <a:avLst/>
          </a:prstGeom>
        </p:spPr>
      </p:pic>
      <p:sp>
        <p:nvSpPr>
          <p:cNvPr id="2" name="Title 1">
            <a:extLst>
              <a:ext uri="{FF2B5EF4-FFF2-40B4-BE49-F238E27FC236}">
                <a16:creationId xmlns:a16="http://schemas.microsoft.com/office/drawing/2014/main" id="{2B940332-1C01-F831-A69C-513828AAB9E2}"/>
              </a:ext>
            </a:extLst>
          </p:cNvPr>
          <p:cNvSpPr>
            <a:spLocks noGrp="1"/>
          </p:cNvSpPr>
          <p:nvPr>
            <p:ph type="title"/>
          </p:nvPr>
        </p:nvSpPr>
        <p:spPr>
          <a:xfrm>
            <a:off x="1005654" y="565846"/>
            <a:ext cx="4958128" cy="3755144"/>
          </a:xfrm>
        </p:spPr>
        <p:txBody>
          <a:bodyPr vert="horz" lIns="91440" tIns="45720" rIns="91440" bIns="45720" rtlCol="0" anchor="b">
            <a:normAutofit/>
          </a:bodyPr>
          <a:lstStyle/>
          <a:p>
            <a:r>
              <a:rPr lang="en-US">
                <a:solidFill>
                  <a:srgbClr val="FFFFFF"/>
                </a:solidFill>
                <a:cs typeface="Sabon Next LT"/>
              </a:rPr>
              <a:t>Questions</a:t>
            </a:r>
          </a:p>
        </p:txBody>
      </p:sp>
    </p:spTree>
    <p:extLst>
      <p:ext uri="{BB962C8B-B14F-4D97-AF65-F5344CB8AC3E}">
        <p14:creationId xmlns:p14="http://schemas.microsoft.com/office/powerpoint/2010/main" val="2009966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F8B048C4-AB77-4182-B261-2C9BE5962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A700D801-79CB-4F23-8DF8-6B0F45FCD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5029" y="1"/>
            <a:ext cx="5236971" cy="6858000"/>
            <a:chOff x="20829" y="1"/>
            <a:chExt cx="5236971" cy="6857999"/>
          </a:xfrm>
        </p:grpSpPr>
        <p:pic>
          <p:nvPicPr>
            <p:cNvPr id="13" name="Picture 12">
              <a:extLst>
                <a:ext uri="{FF2B5EF4-FFF2-40B4-BE49-F238E27FC236}">
                  <a16:creationId xmlns:a16="http://schemas.microsoft.com/office/drawing/2014/main" id="{AA52F426-0370-4291-8DA2-6F1DB66EAF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987AEA36-C28D-4764-988B-6C2AC65033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5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3" name="Content Placeholder 2">
            <a:extLst>
              <a:ext uri="{FF2B5EF4-FFF2-40B4-BE49-F238E27FC236}">
                <a16:creationId xmlns:a16="http://schemas.microsoft.com/office/drawing/2014/main" id="{5A4851EA-3ACE-D96C-DDF2-6C0214DDB359}"/>
              </a:ext>
            </a:extLst>
          </p:cNvPr>
          <p:cNvSpPr>
            <a:spLocks noGrp="1"/>
          </p:cNvSpPr>
          <p:nvPr>
            <p:ph idx="1"/>
          </p:nvPr>
        </p:nvSpPr>
        <p:spPr>
          <a:xfrm>
            <a:off x="714054" y="1846574"/>
            <a:ext cx="11182988" cy="3728613"/>
          </a:xfrm>
        </p:spPr>
        <p:txBody>
          <a:bodyPr vert="horz" lIns="91440" tIns="45720" rIns="91440" bIns="45720" rtlCol="0" anchor="t">
            <a:normAutofit/>
          </a:bodyPr>
          <a:lstStyle/>
          <a:p>
            <a:r>
              <a:rPr lang="en-US" sz="2000" dirty="0">
                <a:latin typeface="Times New Roman"/>
                <a:cs typeface="Times New Roman"/>
              </a:rPr>
              <a:t>Statistical Shape Modeling (SSM) provides a statistically consistent geometrical description for each shape across a given population.</a:t>
            </a:r>
          </a:p>
          <a:p>
            <a:r>
              <a:rPr lang="en-US" sz="2000" dirty="0">
                <a:latin typeface="Times New Roman"/>
                <a:cs typeface="Times New Roman"/>
              </a:rPr>
              <a:t>In Medical imaging - Complex Shapes with unknown parameters</a:t>
            </a:r>
          </a:p>
        </p:txBody>
      </p:sp>
      <p:sp>
        <p:nvSpPr>
          <p:cNvPr id="15" name="Title 1">
            <a:extLst>
              <a:ext uri="{FF2B5EF4-FFF2-40B4-BE49-F238E27FC236}">
                <a16:creationId xmlns:a16="http://schemas.microsoft.com/office/drawing/2014/main" id="{BD6A432B-D7ED-D6C2-B986-97F857CCB4FD}"/>
              </a:ext>
            </a:extLst>
          </p:cNvPr>
          <p:cNvSpPr>
            <a:spLocks noGrp="1"/>
          </p:cNvSpPr>
          <p:nvPr>
            <p:ph type="title"/>
          </p:nvPr>
        </p:nvSpPr>
        <p:spPr>
          <a:xfrm>
            <a:off x="520852" y="180307"/>
            <a:ext cx="10785296" cy="1664573"/>
          </a:xfrm>
        </p:spPr>
        <p:txBody>
          <a:bodyPr>
            <a:normAutofit/>
          </a:bodyPr>
          <a:lstStyle/>
          <a:p>
            <a:r>
              <a:rPr lang="en-US" sz="3300">
                <a:latin typeface="Times New Roman"/>
                <a:cs typeface="Times New Roman"/>
              </a:rPr>
              <a:t>Introduction – Statistical Shape Modeling</a:t>
            </a:r>
          </a:p>
        </p:txBody>
      </p:sp>
      <p:pic>
        <p:nvPicPr>
          <p:cNvPr id="11" name="Content Placeholder 6" descr="A close-up of a model of human body parts&#10;&#10;Description automatically generated">
            <a:extLst>
              <a:ext uri="{FF2B5EF4-FFF2-40B4-BE49-F238E27FC236}">
                <a16:creationId xmlns:a16="http://schemas.microsoft.com/office/drawing/2014/main" id="{5387C4C0-7BF0-4446-593E-AE328D2DBA66}"/>
              </a:ext>
            </a:extLst>
          </p:cNvPr>
          <p:cNvPicPr>
            <a:picLocks noChangeAspect="1"/>
          </p:cNvPicPr>
          <p:nvPr/>
        </p:nvPicPr>
        <p:blipFill rotWithShape="1">
          <a:blip r:embed="rId4"/>
          <a:srcRect l="-401" t="38472" r="77555" b="555"/>
          <a:stretch/>
        </p:blipFill>
        <p:spPr>
          <a:xfrm>
            <a:off x="6176630" y="3428651"/>
            <a:ext cx="2615168" cy="2515001"/>
          </a:xfrm>
          <a:prstGeom prst="rect">
            <a:avLst/>
          </a:prstGeom>
        </p:spPr>
      </p:pic>
      <p:pic>
        <p:nvPicPr>
          <p:cNvPr id="19" name="Picture 18">
            <a:extLst>
              <a:ext uri="{FF2B5EF4-FFF2-40B4-BE49-F238E27FC236}">
                <a16:creationId xmlns:a16="http://schemas.microsoft.com/office/drawing/2014/main" id="{BECBCF96-3D0F-109A-3661-455EE207986B}"/>
              </a:ext>
            </a:extLst>
          </p:cNvPr>
          <p:cNvPicPr>
            <a:picLocks noChangeAspect="1"/>
          </p:cNvPicPr>
          <p:nvPr/>
        </p:nvPicPr>
        <p:blipFill>
          <a:blip r:embed="rId5"/>
          <a:stretch>
            <a:fillRect/>
          </a:stretch>
        </p:blipFill>
        <p:spPr>
          <a:xfrm>
            <a:off x="1598219" y="3553531"/>
            <a:ext cx="3351087" cy="2265343"/>
          </a:xfrm>
          <a:prstGeom prst="rect">
            <a:avLst/>
          </a:prstGeom>
        </p:spPr>
      </p:pic>
      <p:sp>
        <p:nvSpPr>
          <p:cNvPr id="23" name="TextBox 22">
            <a:extLst>
              <a:ext uri="{FF2B5EF4-FFF2-40B4-BE49-F238E27FC236}">
                <a16:creationId xmlns:a16="http://schemas.microsoft.com/office/drawing/2014/main" id="{9E71CE5D-0533-40F9-699C-EBA53332FA0D}"/>
              </a:ext>
            </a:extLst>
          </p:cNvPr>
          <p:cNvSpPr txBox="1"/>
          <p:nvPr/>
        </p:nvSpPr>
        <p:spPr>
          <a:xfrm>
            <a:off x="1344990" y="6516913"/>
            <a:ext cx="999523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latin typeface="Avenir Next LT Pro"/>
              </a:rPr>
              <a:t> </a:t>
            </a:r>
            <a:r>
              <a:rPr lang="en-US" sz="1100" i="1" err="1">
                <a:latin typeface="Avenir Next LT Pro"/>
              </a:rPr>
              <a:t>Ambellan</a:t>
            </a:r>
            <a:r>
              <a:rPr lang="en-US" sz="1100" i="1">
                <a:latin typeface="Avenir Next LT Pro"/>
              </a:rPr>
              <a:t>, Felix, et al. "Statistical shape models: understanding and mastering variation in anatomy." Biomedical </a:t>
            </a:r>
            <a:r>
              <a:rPr lang="en-US" sz="1100" i="1" err="1">
                <a:latin typeface="Avenir Next LT Pro"/>
              </a:rPr>
              <a:t>Visualisation</a:t>
            </a:r>
            <a:r>
              <a:rPr lang="en-US" sz="1100" i="1">
                <a:latin typeface="Avenir Next LT Pro"/>
              </a:rPr>
              <a:t>. Springer, Cham, 2019.67-84.</a:t>
            </a:r>
          </a:p>
        </p:txBody>
      </p:sp>
      <p:sp>
        <p:nvSpPr>
          <p:cNvPr id="2" name="TextBox 1">
            <a:extLst>
              <a:ext uri="{FF2B5EF4-FFF2-40B4-BE49-F238E27FC236}">
                <a16:creationId xmlns:a16="http://schemas.microsoft.com/office/drawing/2014/main" id="{9BE802C6-F7D5-FDD7-3786-34FE309CB06A}"/>
              </a:ext>
            </a:extLst>
          </p:cNvPr>
          <p:cNvSpPr txBox="1"/>
          <p:nvPr/>
        </p:nvSpPr>
        <p:spPr>
          <a:xfrm>
            <a:off x="2781157" y="5849134"/>
            <a:ext cx="984607"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700">
                <a:latin typeface="Times New Roman"/>
                <a:cs typeface="Times New Roman"/>
              </a:rPr>
              <a:t>Pancreas</a:t>
            </a:r>
          </a:p>
        </p:txBody>
      </p:sp>
      <p:sp>
        <p:nvSpPr>
          <p:cNvPr id="4" name="TextBox 3">
            <a:extLst>
              <a:ext uri="{FF2B5EF4-FFF2-40B4-BE49-F238E27FC236}">
                <a16:creationId xmlns:a16="http://schemas.microsoft.com/office/drawing/2014/main" id="{9332E37A-3A6D-1494-A269-294F41913177}"/>
              </a:ext>
            </a:extLst>
          </p:cNvPr>
          <p:cNvSpPr txBox="1"/>
          <p:nvPr/>
        </p:nvSpPr>
        <p:spPr>
          <a:xfrm>
            <a:off x="6852291" y="5819167"/>
            <a:ext cx="1357045"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latin typeface="Times New Roman"/>
                <a:cs typeface="Times New Roman"/>
              </a:rPr>
              <a:t>Hip &amp; Femur</a:t>
            </a:r>
          </a:p>
        </p:txBody>
      </p:sp>
    </p:spTree>
    <p:extLst>
      <p:ext uri="{BB962C8B-B14F-4D97-AF65-F5344CB8AC3E}">
        <p14:creationId xmlns:p14="http://schemas.microsoft.com/office/powerpoint/2010/main" val="2699202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F8B048C4-AB77-4182-B261-2C9BE5962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A700D801-79CB-4F23-8DF8-6B0F45FCD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5029" y="1"/>
            <a:ext cx="5236971" cy="6858000"/>
            <a:chOff x="20829" y="1"/>
            <a:chExt cx="5236971" cy="6857999"/>
          </a:xfrm>
        </p:grpSpPr>
        <p:pic>
          <p:nvPicPr>
            <p:cNvPr id="13" name="Picture 12">
              <a:extLst>
                <a:ext uri="{FF2B5EF4-FFF2-40B4-BE49-F238E27FC236}">
                  <a16:creationId xmlns:a16="http://schemas.microsoft.com/office/drawing/2014/main" id="{AA52F426-0370-4291-8DA2-6F1DB66EAF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987AEA36-C28D-4764-988B-6C2AC65033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5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DCA61CCF-6792-AF39-5B3E-2E54A5996394}"/>
              </a:ext>
            </a:extLst>
          </p:cNvPr>
          <p:cNvSpPr>
            <a:spLocks noGrp="1"/>
          </p:cNvSpPr>
          <p:nvPr>
            <p:ph type="title"/>
          </p:nvPr>
        </p:nvSpPr>
        <p:spPr>
          <a:xfrm>
            <a:off x="520852" y="180307"/>
            <a:ext cx="10785296" cy="1664573"/>
          </a:xfrm>
        </p:spPr>
        <p:txBody>
          <a:bodyPr>
            <a:normAutofit/>
          </a:bodyPr>
          <a:lstStyle/>
          <a:p>
            <a:r>
              <a:rPr lang="en-US" sz="3300">
                <a:latin typeface="Times New Roman"/>
                <a:cs typeface="Times New Roman"/>
              </a:rPr>
              <a:t>Introduction - Shape Representations</a:t>
            </a:r>
          </a:p>
        </p:txBody>
      </p:sp>
      <p:pic>
        <p:nvPicPr>
          <p:cNvPr id="6" name="Content Placeholder 3">
            <a:extLst>
              <a:ext uri="{FF2B5EF4-FFF2-40B4-BE49-F238E27FC236}">
                <a16:creationId xmlns:a16="http://schemas.microsoft.com/office/drawing/2014/main" id="{6BA8313E-2D3F-2974-063D-78EAE5976686}"/>
              </a:ext>
            </a:extLst>
          </p:cNvPr>
          <p:cNvPicPr>
            <a:picLocks noChangeAspect="1"/>
          </p:cNvPicPr>
          <p:nvPr/>
        </p:nvPicPr>
        <p:blipFill rotWithShape="1">
          <a:blip r:embed="rId4"/>
          <a:srcRect l="8342" t="-71" r="10" b="71"/>
          <a:stretch/>
        </p:blipFill>
        <p:spPr>
          <a:xfrm>
            <a:off x="853093" y="1844880"/>
            <a:ext cx="10120813" cy="3494507"/>
          </a:xfrm>
          <a:prstGeom prst="rect">
            <a:avLst/>
          </a:prstGeom>
        </p:spPr>
      </p:pic>
    </p:spTree>
    <p:extLst>
      <p:ext uri="{BB962C8B-B14F-4D97-AF65-F5344CB8AC3E}">
        <p14:creationId xmlns:p14="http://schemas.microsoft.com/office/powerpoint/2010/main" val="107387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F8B048C4-AB77-4182-B261-2C9BE5962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A700D801-79CB-4F23-8DF8-6B0F45FCD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5029" y="1"/>
            <a:ext cx="5236971" cy="6858000"/>
            <a:chOff x="20829" y="1"/>
            <a:chExt cx="5236971" cy="6857999"/>
          </a:xfrm>
        </p:grpSpPr>
        <p:pic>
          <p:nvPicPr>
            <p:cNvPr id="13" name="Picture 12">
              <a:extLst>
                <a:ext uri="{FF2B5EF4-FFF2-40B4-BE49-F238E27FC236}">
                  <a16:creationId xmlns:a16="http://schemas.microsoft.com/office/drawing/2014/main" id="{AA52F426-0370-4291-8DA2-6F1DB66EAF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987AEA36-C28D-4764-988B-6C2AC65033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5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DCA61CCF-6792-AF39-5B3E-2E54A5996394}"/>
              </a:ext>
            </a:extLst>
          </p:cNvPr>
          <p:cNvSpPr>
            <a:spLocks noGrp="1"/>
          </p:cNvSpPr>
          <p:nvPr>
            <p:ph type="title"/>
          </p:nvPr>
        </p:nvSpPr>
        <p:spPr>
          <a:xfrm>
            <a:off x="520852" y="180307"/>
            <a:ext cx="10785296" cy="1664573"/>
          </a:xfrm>
        </p:spPr>
        <p:txBody>
          <a:bodyPr>
            <a:normAutofit/>
          </a:bodyPr>
          <a:lstStyle/>
          <a:p>
            <a:r>
              <a:rPr lang="en-US" sz="3300">
                <a:latin typeface="Times New Roman"/>
                <a:cs typeface="Times New Roman"/>
              </a:rPr>
              <a:t>Introduction - Shape Representations</a:t>
            </a:r>
          </a:p>
        </p:txBody>
      </p:sp>
      <p:pic>
        <p:nvPicPr>
          <p:cNvPr id="6" name="Content Placeholder 3">
            <a:extLst>
              <a:ext uri="{FF2B5EF4-FFF2-40B4-BE49-F238E27FC236}">
                <a16:creationId xmlns:a16="http://schemas.microsoft.com/office/drawing/2014/main" id="{6BA8313E-2D3F-2974-063D-78EAE5976686}"/>
              </a:ext>
            </a:extLst>
          </p:cNvPr>
          <p:cNvPicPr>
            <a:picLocks noChangeAspect="1"/>
          </p:cNvPicPr>
          <p:nvPr/>
        </p:nvPicPr>
        <p:blipFill rotWithShape="1">
          <a:blip r:embed="rId4"/>
          <a:srcRect l="8342" t="-71" r="10" b="71"/>
          <a:stretch/>
        </p:blipFill>
        <p:spPr>
          <a:xfrm>
            <a:off x="853093" y="1844880"/>
            <a:ext cx="10120813" cy="3494507"/>
          </a:xfrm>
          <a:prstGeom prst="rect">
            <a:avLst/>
          </a:prstGeom>
        </p:spPr>
      </p:pic>
      <p:sp>
        <p:nvSpPr>
          <p:cNvPr id="3" name="Rectangle 2">
            <a:extLst>
              <a:ext uri="{FF2B5EF4-FFF2-40B4-BE49-F238E27FC236}">
                <a16:creationId xmlns:a16="http://schemas.microsoft.com/office/drawing/2014/main" id="{AD809F2C-CA47-5A69-F56A-41C2EF39C142}"/>
              </a:ext>
            </a:extLst>
          </p:cNvPr>
          <p:cNvSpPr/>
          <p:nvPr/>
        </p:nvSpPr>
        <p:spPr>
          <a:xfrm>
            <a:off x="6796768" y="1711324"/>
            <a:ext cx="4874380" cy="37616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a:latin typeface="Times New Roman"/>
                <a:cs typeface="Times New Roman"/>
              </a:rPr>
              <a:t>Our Focus</a:t>
            </a:r>
          </a:p>
        </p:txBody>
      </p:sp>
      <p:sp>
        <p:nvSpPr>
          <p:cNvPr id="4" name="Arrow: Left 3">
            <a:extLst>
              <a:ext uri="{FF2B5EF4-FFF2-40B4-BE49-F238E27FC236}">
                <a16:creationId xmlns:a16="http://schemas.microsoft.com/office/drawing/2014/main" id="{DAB1A2CD-568F-1148-2DCC-77564FA00590}"/>
              </a:ext>
            </a:extLst>
          </p:cNvPr>
          <p:cNvSpPr/>
          <p:nvPr/>
        </p:nvSpPr>
        <p:spPr>
          <a:xfrm>
            <a:off x="6299520" y="3126467"/>
            <a:ext cx="471714" cy="38704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580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27E14B-7454-24C2-66F4-AF18341B332D}"/>
              </a:ext>
            </a:extLst>
          </p:cNvPr>
          <p:cNvSpPr>
            <a:spLocks noGrp="1"/>
          </p:cNvSpPr>
          <p:nvPr>
            <p:ph idx="1"/>
          </p:nvPr>
        </p:nvSpPr>
        <p:spPr>
          <a:xfrm>
            <a:off x="458694" y="1949450"/>
            <a:ext cx="11274612" cy="446240"/>
          </a:xfrm>
        </p:spPr>
        <p:txBody>
          <a:bodyPr vert="horz" lIns="91440" tIns="45720" rIns="91440" bIns="45720" rtlCol="0" anchor="t">
            <a:normAutofit/>
          </a:bodyPr>
          <a:lstStyle/>
          <a:p>
            <a:r>
              <a:rPr lang="en-US" sz="2000">
                <a:latin typeface="Times New Roman"/>
                <a:cs typeface="Times New Roman"/>
              </a:rPr>
              <a:t>Inference pipelines of a state-of-the-art PDM</a:t>
            </a:r>
          </a:p>
        </p:txBody>
      </p:sp>
      <p:pic>
        <p:nvPicPr>
          <p:cNvPr id="5" name="Picture 4" descr="A picture containing text&#10;&#10;Description automatically generated">
            <a:extLst>
              <a:ext uri="{FF2B5EF4-FFF2-40B4-BE49-F238E27FC236}">
                <a16:creationId xmlns:a16="http://schemas.microsoft.com/office/drawing/2014/main" id="{A7733E6B-AEB0-BFC8-E915-3EE09937CE44}"/>
              </a:ext>
            </a:extLst>
          </p:cNvPr>
          <p:cNvPicPr>
            <a:picLocks noChangeAspect="1"/>
          </p:cNvPicPr>
          <p:nvPr/>
        </p:nvPicPr>
        <p:blipFill>
          <a:blip r:embed="rId3"/>
          <a:stretch>
            <a:fillRect/>
          </a:stretch>
        </p:blipFill>
        <p:spPr>
          <a:xfrm>
            <a:off x="493623" y="2928946"/>
            <a:ext cx="1346116" cy="1542104"/>
          </a:xfrm>
          <a:prstGeom prst="rect">
            <a:avLst/>
          </a:prstGeom>
        </p:spPr>
      </p:pic>
      <p:pic>
        <p:nvPicPr>
          <p:cNvPr id="7" name="Picture 6" descr="A x-ray of a knee joint&#10;&#10;Description automatically generated">
            <a:extLst>
              <a:ext uri="{FF2B5EF4-FFF2-40B4-BE49-F238E27FC236}">
                <a16:creationId xmlns:a16="http://schemas.microsoft.com/office/drawing/2014/main" id="{B8C8DCDD-CBC1-42D7-C29E-615BC1B8212C}"/>
              </a:ext>
            </a:extLst>
          </p:cNvPr>
          <p:cNvPicPr>
            <a:picLocks noChangeAspect="1"/>
          </p:cNvPicPr>
          <p:nvPr/>
        </p:nvPicPr>
        <p:blipFill>
          <a:blip r:embed="rId4"/>
          <a:stretch>
            <a:fillRect/>
          </a:stretch>
        </p:blipFill>
        <p:spPr>
          <a:xfrm>
            <a:off x="324655" y="3065756"/>
            <a:ext cx="1564348" cy="1405426"/>
          </a:xfrm>
          <a:prstGeom prst="rect">
            <a:avLst/>
          </a:prstGeom>
        </p:spPr>
      </p:pic>
      <p:sp>
        <p:nvSpPr>
          <p:cNvPr id="8" name="Cube 7">
            <a:extLst>
              <a:ext uri="{FF2B5EF4-FFF2-40B4-BE49-F238E27FC236}">
                <a16:creationId xmlns:a16="http://schemas.microsoft.com/office/drawing/2014/main" id="{19D1F783-364D-415E-32D0-7C36C5A0F7CA}"/>
              </a:ext>
            </a:extLst>
          </p:cNvPr>
          <p:cNvSpPr/>
          <p:nvPr/>
        </p:nvSpPr>
        <p:spPr>
          <a:xfrm>
            <a:off x="191104" y="2725783"/>
            <a:ext cx="1892661" cy="2152951"/>
          </a:xfrm>
          <a:prstGeom prst="cub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CD980B-AEDD-F0B6-A4BB-ED4910873979}"/>
              </a:ext>
            </a:extLst>
          </p:cNvPr>
          <p:cNvSpPr/>
          <p:nvPr/>
        </p:nvSpPr>
        <p:spPr>
          <a:xfrm>
            <a:off x="2272454" y="3287000"/>
            <a:ext cx="2012647" cy="787158"/>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Times New Roman"/>
                <a:cs typeface="Times New Roman"/>
              </a:rPr>
              <a:t>Pre-processing</a:t>
            </a:r>
          </a:p>
        </p:txBody>
      </p:sp>
      <p:sp>
        <p:nvSpPr>
          <p:cNvPr id="35" name="TextBox 34">
            <a:extLst>
              <a:ext uri="{FF2B5EF4-FFF2-40B4-BE49-F238E27FC236}">
                <a16:creationId xmlns:a16="http://schemas.microsoft.com/office/drawing/2014/main" id="{78C37F1A-F8EA-1AA2-60B0-FA606083ACEC}"/>
              </a:ext>
            </a:extLst>
          </p:cNvPr>
          <p:cNvSpPr txBox="1"/>
          <p:nvPr/>
        </p:nvSpPr>
        <p:spPr>
          <a:xfrm>
            <a:off x="1777768" y="6486330"/>
            <a:ext cx="839171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latin typeface="Avenir Next LT Pro"/>
              </a:rPr>
              <a:t>[*] Bhalodia, </a:t>
            </a:r>
            <a:r>
              <a:rPr lang="en-US" sz="1100" i="1" err="1">
                <a:latin typeface="Avenir Next LT Pro"/>
              </a:rPr>
              <a:t>Riddish</a:t>
            </a:r>
            <a:r>
              <a:rPr lang="en-US" sz="1100" i="1">
                <a:latin typeface="Avenir Next LT Pro"/>
              </a:rPr>
              <a:t>, et al. "</a:t>
            </a:r>
            <a:r>
              <a:rPr lang="en-US" sz="1100" i="1" err="1">
                <a:latin typeface="Avenir Next LT Pro"/>
              </a:rPr>
              <a:t>Deepssm</a:t>
            </a:r>
            <a:r>
              <a:rPr lang="en-US" sz="1100" i="1">
                <a:latin typeface="Avenir Next LT Pro"/>
              </a:rPr>
              <a:t>: A blueprint for image-to-shape deep learning models."</a:t>
            </a:r>
            <a:r>
              <a:rPr lang="en-US" sz="1100">
                <a:latin typeface="Avenir Next LT Pro"/>
              </a:rPr>
              <a:t> </a:t>
            </a:r>
            <a:r>
              <a:rPr lang="en-US" sz="1100" i="1" err="1">
                <a:latin typeface="Avenir Next LT Pro"/>
              </a:rPr>
              <a:t>arXiv</a:t>
            </a:r>
            <a:r>
              <a:rPr lang="en-US" sz="1100" i="1">
                <a:latin typeface="Avenir Next LT Pro"/>
              </a:rPr>
              <a:t> preprint arXiv:2110.07152 (2022)</a:t>
            </a:r>
            <a:r>
              <a:rPr lang="en-US" sz="1100">
                <a:latin typeface="Avenir Next LT Pro"/>
              </a:rPr>
              <a:t>.</a:t>
            </a:r>
          </a:p>
        </p:txBody>
      </p:sp>
      <p:sp>
        <p:nvSpPr>
          <p:cNvPr id="39" name="Title 1">
            <a:extLst>
              <a:ext uri="{FF2B5EF4-FFF2-40B4-BE49-F238E27FC236}">
                <a16:creationId xmlns:a16="http://schemas.microsoft.com/office/drawing/2014/main" id="{FAB6890B-376B-F253-082A-704F90CB41FA}"/>
              </a:ext>
            </a:extLst>
          </p:cNvPr>
          <p:cNvSpPr>
            <a:spLocks noGrp="1"/>
          </p:cNvSpPr>
          <p:nvPr>
            <p:ph type="title"/>
          </p:nvPr>
        </p:nvSpPr>
        <p:spPr>
          <a:xfrm>
            <a:off x="458694" y="365760"/>
            <a:ext cx="10895106" cy="1325563"/>
          </a:xfrm>
        </p:spPr>
        <p:txBody>
          <a:bodyPr>
            <a:normAutofit/>
          </a:bodyPr>
          <a:lstStyle/>
          <a:p>
            <a:r>
              <a:rPr lang="en-US" sz="3300">
                <a:latin typeface="Times New Roman"/>
                <a:cs typeface="Sabon Next LT"/>
              </a:rPr>
              <a:t>Traditional SSM</a:t>
            </a:r>
          </a:p>
        </p:txBody>
      </p:sp>
      <p:sp>
        <p:nvSpPr>
          <p:cNvPr id="27" name="Arrow: Right 26">
            <a:extLst>
              <a:ext uri="{FF2B5EF4-FFF2-40B4-BE49-F238E27FC236}">
                <a16:creationId xmlns:a16="http://schemas.microsoft.com/office/drawing/2014/main" id="{04DAB3C8-21F7-3172-A0F1-1CB70877C469}"/>
              </a:ext>
            </a:extLst>
          </p:cNvPr>
          <p:cNvSpPr/>
          <p:nvPr/>
        </p:nvSpPr>
        <p:spPr>
          <a:xfrm>
            <a:off x="1915749" y="3616473"/>
            <a:ext cx="326571" cy="2298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7B13BE6-D4EE-EC7B-833F-926A100DF10D}"/>
              </a:ext>
            </a:extLst>
          </p:cNvPr>
          <p:cNvSpPr txBox="1"/>
          <p:nvPr/>
        </p:nvSpPr>
        <p:spPr>
          <a:xfrm>
            <a:off x="2271017" y="4148191"/>
            <a:ext cx="2275297"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1400"/>
              <a:t>Manual Segmentation</a:t>
            </a:r>
          </a:p>
          <a:p>
            <a:pPr marL="285750" indent="-285750">
              <a:buFont typeface="Calibri"/>
              <a:buChar char="-"/>
            </a:pPr>
            <a:r>
              <a:rPr lang="en-US" sz="1400"/>
              <a:t>Aligning</a:t>
            </a:r>
          </a:p>
          <a:p>
            <a:pPr marL="285750" indent="-285750">
              <a:buFont typeface="Calibri"/>
              <a:buChar char="-"/>
            </a:pPr>
            <a:r>
              <a:rPr lang="en-US" sz="1400"/>
              <a:t>Grooming</a:t>
            </a:r>
          </a:p>
          <a:p>
            <a:pPr marL="285750" indent="-285750">
              <a:buFont typeface="Calibri"/>
              <a:buChar char="-"/>
            </a:pPr>
            <a:r>
              <a:rPr lang="en-US" sz="1400"/>
              <a:t>...</a:t>
            </a:r>
          </a:p>
          <a:p>
            <a:endParaRPr lang="en-US"/>
          </a:p>
        </p:txBody>
      </p:sp>
    </p:spTree>
    <p:extLst>
      <p:ext uri="{BB962C8B-B14F-4D97-AF65-F5344CB8AC3E}">
        <p14:creationId xmlns:p14="http://schemas.microsoft.com/office/powerpoint/2010/main" val="2946411207"/>
      </p:ext>
    </p:extLst>
  </p:cSld>
  <p:clrMapOvr>
    <a:masterClrMapping/>
  </p:clrMapOvr>
</p:sld>
</file>

<file path=ppt/theme/theme1.xml><?xml version="1.0" encoding="utf-8"?>
<a:theme xmlns:a="http://schemas.openxmlformats.org/drawingml/2006/main" name="DappledVTI">
  <a:themeElements>
    <a:clrScheme name="Custom 81">
      <a:dk1>
        <a:sysClr val="windowText" lastClr="000000"/>
      </a:dk1>
      <a:lt1>
        <a:sysClr val="window" lastClr="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51</Slides>
  <Notes>14</Notes>
  <HiddenSlides>0</HiddenSlide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DappledVTI</vt:lpstr>
      <vt:lpstr>Office Theme</vt:lpstr>
      <vt:lpstr>ADASSM: Adversarial Data Augmentation in Statistical Shape Models From Images</vt:lpstr>
      <vt:lpstr>Outline</vt:lpstr>
      <vt:lpstr>Introduction</vt:lpstr>
      <vt:lpstr>Introduction – Statistical Shape Modeling </vt:lpstr>
      <vt:lpstr>Introduction – Statistical Shape Modeling </vt:lpstr>
      <vt:lpstr>Introduction – Statistical Shape Modeling</vt:lpstr>
      <vt:lpstr>Introduction - Shape Representations</vt:lpstr>
      <vt:lpstr>Introduction - Shape Representations</vt:lpstr>
      <vt:lpstr>Traditional SSM</vt:lpstr>
      <vt:lpstr>Traditional SSM</vt:lpstr>
      <vt:lpstr>Traditional SSM</vt:lpstr>
      <vt:lpstr>Deep Learning based SSM (DeepSSM)</vt:lpstr>
      <vt:lpstr>PowerPoint Presentation</vt:lpstr>
      <vt:lpstr>Motivation - Data Augmentation</vt:lpstr>
      <vt:lpstr>Motivation - Data Augmentation</vt:lpstr>
      <vt:lpstr>Motivation - Data Augmentation</vt:lpstr>
      <vt:lpstr>Motivation - Data Augmentation</vt:lpstr>
      <vt:lpstr>Motivation - Data Augmentation</vt:lpstr>
      <vt:lpstr>Motivation - Data Augmentation</vt:lpstr>
      <vt:lpstr>PowerPoint Presentation</vt:lpstr>
      <vt:lpstr>Proposed Methodology</vt:lpstr>
      <vt:lpstr>Proposed Methodology</vt:lpstr>
      <vt:lpstr>Proposed Methodology</vt:lpstr>
      <vt:lpstr>Proposed Methodology</vt:lpstr>
      <vt:lpstr>Proposed Methodology</vt:lpstr>
      <vt:lpstr>Proposed Methodology</vt:lpstr>
      <vt:lpstr>PowerPoint Presentation</vt:lpstr>
      <vt:lpstr>Architecture - ADASSM </vt:lpstr>
      <vt:lpstr>Architecture - ADASSM </vt:lpstr>
      <vt:lpstr>Architecture - ADASSM </vt:lpstr>
      <vt:lpstr>Architecture - ADASSM </vt:lpstr>
      <vt:lpstr>Regularization Using Contrastive loss</vt:lpstr>
      <vt:lpstr>Regularization Using Contrastive loss</vt:lpstr>
      <vt:lpstr>Architecture - ADASSM + BC</vt:lpstr>
      <vt:lpstr>Regularization Using Contrastive loss</vt:lpstr>
      <vt:lpstr>Architecture - ADASSM + BC + PC</vt:lpstr>
      <vt:lpstr>Metrics</vt:lpstr>
      <vt:lpstr>Dataset Preprocessing</vt:lpstr>
      <vt:lpstr>PowerPoint Presentation</vt:lpstr>
      <vt:lpstr>Qualitative Results – 2D Super Shapes</vt:lpstr>
      <vt:lpstr>Results : Femur</vt:lpstr>
      <vt:lpstr>Results : Femur : Reconstruction</vt:lpstr>
      <vt:lpstr>Results: Femur : Downstream Task: Group Differences</vt:lpstr>
      <vt:lpstr>Results: Left Atrium</vt:lpstr>
      <vt:lpstr>Results : Left Atrium : Reconstruction</vt:lpstr>
      <vt:lpstr>Results: Left Atrium : Downstream Task: AF Recurrence Prediction</vt:lpstr>
      <vt:lpstr>Training time comparison</vt:lpstr>
      <vt:lpstr>PowerPoint Presentation</vt:lpstr>
      <vt:lpstr>Conclusion </vt:lpstr>
      <vt:lpstr>Future Work</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276</cp:revision>
  <dcterms:created xsi:type="dcterms:W3CDTF">2023-09-18T22:41:15Z</dcterms:created>
  <dcterms:modified xsi:type="dcterms:W3CDTF">2023-10-11T22:30:05Z</dcterms:modified>
</cp:coreProperties>
</file>