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E877A-BD2E-4902-A4F5-5DA2B8521E79}" v="1" dt="2023-10-08T20:05:27.489"/>
    <p1510:client id="{A3AB9C61-22FE-18E7-02F4-2EC28FD45D5E}" v="1" dt="2023-10-12T18:16:24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D0FFF6ED-4BB9-123B-76EA-A669199D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854" y="4433318"/>
            <a:ext cx="3580080" cy="1171115"/>
          </a:xfrm>
          <a:prstGeom prst="rect">
            <a:avLst/>
          </a:prstGeom>
        </p:spPr>
      </p:pic>
      <p:pic>
        <p:nvPicPr>
          <p:cNvPr id="68" name="Picture 67" descr="A diagram of a machine&#10;&#10;Description automatically generated">
            <a:extLst>
              <a:ext uri="{FF2B5EF4-FFF2-40B4-BE49-F238E27FC236}">
                <a16:creationId xmlns:a16="http://schemas.microsoft.com/office/drawing/2014/main" id="{66792182-A214-0A15-2BF1-1E5E2875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45" y="594205"/>
            <a:ext cx="4661040" cy="213356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5F6E2BE-11AB-D5E1-2D38-E394937DE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5" y="10079"/>
            <a:ext cx="720766" cy="3773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8DC4EE-0999-522C-94BF-A55DF7DE72AB}"/>
              </a:ext>
            </a:extLst>
          </p:cNvPr>
          <p:cNvSpPr>
            <a:spLocks noGrp="1"/>
          </p:cNvSpPr>
          <p:nvPr/>
        </p:nvSpPr>
        <p:spPr>
          <a:xfrm>
            <a:off x="2425188" y="123047"/>
            <a:ext cx="7340393" cy="347452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Times New Roman"/>
                <a:ea typeface="+mj-lt"/>
                <a:cs typeface="Times New Roman"/>
              </a:rPr>
              <a:t>ADASSM: Adversarial Data Augmentation in Statistical Shape Models From Images</a:t>
            </a:r>
            <a:br>
              <a:rPr lang="en-US" sz="16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sz="800" dirty="0">
                <a:latin typeface="Times New Roman"/>
                <a:ea typeface="+mj-lt"/>
                <a:cs typeface="Times New Roman"/>
              </a:rPr>
              <a:t>Mokshagna Sai Teja Karanam, Tushar Kataria, Krithika Iyer, and Shireen Y. </a:t>
            </a:r>
            <a:r>
              <a:rPr lang="en-US" sz="800" err="1">
                <a:latin typeface="Times New Roman"/>
                <a:ea typeface="+mj-lt"/>
                <a:cs typeface="Times New Roman"/>
              </a:rPr>
              <a:t>Elhabian</a:t>
            </a:r>
            <a:br>
              <a:rPr lang="en-US" sz="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sz="800" dirty="0">
                <a:latin typeface="Times New Roman"/>
                <a:ea typeface="+mj-lt"/>
                <a:cs typeface="Times New Roman"/>
              </a:rPr>
              <a:t>{</a:t>
            </a:r>
            <a:r>
              <a:rPr lang="en-US" sz="800" err="1">
                <a:latin typeface="Times New Roman"/>
                <a:ea typeface="+mj-lt"/>
                <a:cs typeface="Times New Roman"/>
              </a:rPr>
              <a:t>mkaranam@sci</a:t>
            </a:r>
            <a:r>
              <a:rPr lang="en-US" sz="800" dirty="0">
                <a:latin typeface="Times New Roman"/>
                <a:ea typeface="+mj-lt"/>
                <a:cs typeface="Times New Roman"/>
              </a:rPr>
              <a:t>, </a:t>
            </a:r>
            <a:r>
              <a:rPr lang="en-US" sz="800" err="1">
                <a:latin typeface="Times New Roman"/>
                <a:ea typeface="+mj-lt"/>
                <a:cs typeface="Times New Roman"/>
              </a:rPr>
              <a:t>tushar.kataria@sci</a:t>
            </a:r>
            <a:r>
              <a:rPr lang="en-US" sz="800" dirty="0">
                <a:latin typeface="Times New Roman"/>
                <a:ea typeface="+mj-lt"/>
                <a:cs typeface="Times New Roman"/>
              </a:rPr>
              <a:t>, </a:t>
            </a:r>
            <a:r>
              <a:rPr lang="en-US" sz="800" err="1">
                <a:latin typeface="Times New Roman"/>
                <a:ea typeface="+mj-lt"/>
                <a:cs typeface="Times New Roman"/>
              </a:rPr>
              <a:t>krithika.iyer</a:t>
            </a:r>
            <a:r>
              <a:rPr lang="en-US" sz="800" dirty="0">
                <a:latin typeface="Times New Roman"/>
                <a:ea typeface="+mj-lt"/>
                <a:cs typeface="Times New Roman"/>
              </a:rPr>
              <a:t>@, </a:t>
            </a:r>
            <a:r>
              <a:rPr lang="en-US" sz="800" err="1">
                <a:latin typeface="Times New Roman"/>
                <a:ea typeface="+mj-lt"/>
                <a:cs typeface="Times New Roman"/>
              </a:rPr>
              <a:t>shireen@sci</a:t>
            </a:r>
            <a:r>
              <a:rPr lang="en-US" sz="800" dirty="0">
                <a:latin typeface="Times New Roman"/>
                <a:ea typeface="+mj-lt"/>
                <a:cs typeface="Times New Roman"/>
              </a:rPr>
              <a:t>}.utah.edu</a:t>
            </a:r>
          </a:p>
        </p:txBody>
      </p:sp>
      <p:pic>
        <p:nvPicPr>
          <p:cNvPr id="6" name="Picture 5" descr="A black and red text with a red line&#10;&#10;Description automatically generated">
            <a:extLst>
              <a:ext uri="{FF2B5EF4-FFF2-40B4-BE49-F238E27FC236}">
                <a16:creationId xmlns:a16="http://schemas.microsoft.com/office/drawing/2014/main" id="{BFBD2F1B-19D0-C842-A343-C833190DA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24" y="36896"/>
            <a:ext cx="1792705" cy="257426"/>
          </a:xfrm>
          <a:prstGeom prst="rect">
            <a:avLst/>
          </a:prstGeom>
        </p:spPr>
      </p:pic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5C2F27BB-490C-1C4D-6243-DBCC3093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804" y="-30208"/>
            <a:ext cx="1041811" cy="464483"/>
          </a:xfrm>
          <a:prstGeom prst="rect">
            <a:avLst/>
          </a:prstGeom>
        </p:spPr>
      </p:pic>
      <p:pic>
        <p:nvPicPr>
          <p:cNvPr id="8" name="Picture 7" descr="A white grid with yellow letters&#10;&#10;Description automatically generated">
            <a:extLst>
              <a:ext uri="{FF2B5EF4-FFF2-40B4-BE49-F238E27FC236}">
                <a16:creationId xmlns:a16="http://schemas.microsoft.com/office/drawing/2014/main" id="{69AAE61E-DFB7-FF76-E98A-1224B732F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002" y="4415"/>
            <a:ext cx="1351268" cy="464976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89148900-A138-1C6C-1C28-7B1328174B4B}"/>
              </a:ext>
            </a:extLst>
          </p:cNvPr>
          <p:cNvSpPr/>
          <p:nvPr/>
        </p:nvSpPr>
        <p:spPr>
          <a:xfrm>
            <a:off x="28538" y="468044"/>
            <a:ext cx="3266325" cy="235450"/>
          </a:xfrm>
          <a:prstGeom prst="round1Rect">
            <a:avLst/>
          </a:prstGeom>
          <a:solidFill>
            <a:srgbClr val="355B9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9F248-6F5B-ED6A-1C57-09DFA7695F89}"/>
              </a:ext>
            </a:extLst>
          </p:cNvPr>
          <p:cNvSpPr/>
          <p:nvPr/>
        </p:nvSpPr>
        <p:spPr>
          <a:xfrm>
            <a:off x="31394" y="702067"/>
            <a:ext cx="3266322" cy="18450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772AB4A-4B69-C556-1DCD-045856CC6A47}"/>
              </a:ext>
            </a:extLst>
          </p:cNvPr>
          <p:cNvSpPr txBox="1"/>
          <p:nvPr/>
        </p:nvSpPr>
        <p:spPr>
          <a:xfrm>
            <a:off x="38584" y="665395"/>
            <a:ext cx="846334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Known Parameters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5B01C77-9222-32C2-EA57-183BBBD211F3}"/>
              </a:ext>
            </a:extLst>
          </p:cNvPr>
          <p:cNvSpPr txBox="1"/>
          <p:nvPr/>
        </p:nvSpPr>
        <p:spPr>
          <a:xfrm>
            <a:off x="34303" y="1418831"/>
            <a:ext cx="936232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Unknown Parameters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2981E5-5BCB-C54E-1E3C-5F5E265F2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35" y="819286"/>
            <a:ext cx="2379322" cy="805820"/>
          </a:xfrm>
          <a:prstGeom prst="rect">
            <a:avLst/>
          </a:prstGeom>
        </p:spPr>
      </p:pic>
      <p:pic>
        <p:nvPicPr>
          <p:cNvPr id="20" name="Picture 19" descr="A group of globes with lines and points&#10;&#10;Description automatically generated">
            <a:extLst>
              <a:ext uri="{FF2B5EF4-FFF2-40B4-BE49-F238E27FC236}">
                <a16:creationId xmlns:a16="http://schemas.microsoft.com/office/drawing/2014/main" id="{D73C7F33-A36E-73F0-9789-1E5EE3F8D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20" y="796838"/>
            <a:ext cx="654124" cy="4825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C1BC84-CDC6-E5F6-2CB2-8027223F9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8" y="1589820"/>
            <a:ext cx="698644" cy="481818"/>
          </a:xfrm>
          <a:prstGeom prst="rect">
            <a:avLst/>
          </a:prstGeom>
        </p:spPr>
      </p:pic>
      <p:pic>
        <p:nvPicPr>
          <p:cNvPr id="22" name="Picture 21" descr="A close-up of a model of human body parts&#10;&#10;Description automatically generated">
            <a:extLst>
              <a:ext uri="{FF2B5EF4-FFF2-40B4-BE49-F238E27FC236}">
                <a16:creationId xmlns:a16="http://schemas.microsoft.com/office/drawing/2014/main" id="{CA5C7BB5-CBBA-43D4-7FE3-4F40662F0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56" y="2015233"/>
            <a:ext cx="607355" cy="579635"/>
          </a:xfrm>
          <a:prstGeom prst="rect">
            <a:avLst/>
          </a:prstGeom>
        </p:spPr>
      </p:pic>
      <p:pic>
        <p:nvPicPr>
          <p:cNvPr id="26" name="Picture 25" descr="A math symbols on a black background&#10;&#10;Description automatically generated">
            <a:extLst>
              <a:ext uri="{FF2B5EF4-FFF2-40B4-BE49-F238E27FC236}">
                <a16:creationId xmlns:a16="http://schemas.microsoft.com/office/drawing/2014/main" id="{E8523586-7F16-320A-B206-C3713541E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260" y="1279508"/>
            <a:ext cx="542819" cy="180762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07493BB0-8150-D276-3C66-EA5D12F1C297}"/>
              </a:ext>
            </a:extLst>
          </p:cNvPr>
          <p:cNvSpPr txBox="1"/>
          <p:nvPr/>
        </p:nvSpPr>
        <p:spPr>
          <a:xfrm>
            <a:off x="1639641" y="665394"/>
            <a:ext cx="961918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latin typeface="Times New Roman" panose="02020603050405020304" pitchFamily="18" charset="0"/>
                <a:cs typeface="Times New Roman" panose="02020603050405020304" pitchFamily="18" charset="0"/>
              </a:rPr>
              <a:t>Shape Representation</a:t>
            </a:r>
          </a:p>
        </p:txBody>
      </p:sp>
      <p:pic>
        <p:nvPicPr>
          <p:cNvPr id="28" name="Picture 27" descr="A diagram of a blue sphere with dots and arrows&#10;&#10;Description automatically generated">
            <a:extLst>
              <a:ext uri="{FF2B5EF4-FFF2-40B4-BE49-F238E27FC236}">
                <a16:creationId xmlns:a16="http://schemas.microsoft.com/office/drawing/2014/main" id="{D7F32178-28ED-5983-A9DE-3CBF8C2649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220" y="1814629"/>
            <a:ext cx="2443539" cy="681609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1A61380A-BDD3-5766-7268-5FC3236EADFE}"/>
              </a:ext>
            </a:extLst>
          </p:cNvPr>
          <p:cNvSpPr txBox="1"/>
          <p:nvPr/>
        </p:nvSpPr>
        <p:spPr>
          <a:xfrm>
            <a:off x="1237236" y="1641440"/>
            <a:ext cx="1668264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latin typeface="Times New Roman"/>
                <a:cs typeface="Times New Roman"/>
              </a:rPr>
              <a:t>Traditional and Deep Learning SSM pipelines</a:t>
            </a:r>
          </a:p>
        </p:txBody>
      </p:sp>
      <p:sp>
        <p:nvSpPr>
          <p:cNvPr id="45" name="Rectangle: Single Corner Rounded 44">
            <a:extLst>
              <a:ext uri="{FF2B5EF4-FFF2-40B4-BE49-F238E27FC236}">
                <a16:creationId xmlns:a16="http://schemas.microsoft.com/office/drawing/2014/main" id="{7149818D-6794-888F-ED0F-55E2AA055AD2}"/>
              </a:ext>
            </a:extLst>
          </p:cNvPr>
          <p:cNvSpPr/>
          <p:nvPr/>
        </p:nvSpPr>
        <p:spPr>
          <a:xfrm>
            <a:off x="32819" y="2569967"/>
            <a:ext cx="3266325" cy="235449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D905EB-45F4-FDAA-D920-B5220798DAE7}"/>
              </a:ext>
            </a:extLst>
          </p:cNvPr>
          <p:cNvSpPr/>
          <p:nvPr/>
        </p:nvSpPr>
        <p:spPr>
          <a:xfrm>
            <a:off x="31394" y="2810624"/>
            <a:ext cx="3266322" cy="24015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 descr="A diagram of a diagram of a person&amp;#39;s brain&#10;&#10;Description automatically generated">
            <a:extLst>
              <a:ext uri="{FF2B5EF4-FFF2-40B4-BE49-F238E27FC236}">
                <a16:creationId xmlns:a16="http://schemas.microsoft.com/office/drawing/2014/main" id="{6C7F3723-448B-88E5-B384-3E29C62EB6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92" y="2786320"/>
            <a:ext cx="3064266" cy="1491269"/>
          </a:xfrm>
          <a:prstGeom prst="rect">
            <a:avLst/>
          </a:prstGeom>
        </p:spPr>
      </p:pic>
      <p:sp>
        <p:nvSpPr>
          <p:cNvPr id="61" name="TextBox 1">
            <a:extLst>
              <a:ext uri="{FF2B5EF4-FFF2-40B4-BE49-F238E27FC236}">
                <a16:creationId xmlns:a16="http://schemas.microsoft.com/office/drawing/2014/main" id="{C5B93C6F-5F3E-B31F-87A0-94C650AAF970}"/>
              </a:ext>
            </a:extLst>
          </p:cNvPr>
          <p:cNvSpPr txBox="1"/>
          <p:nvPr/>
        </p:nvSpPr>
        <p:spPr>
          <a:xfrm>
            <a:off x="2234685" y="2891461"/>
            <a:ext cx="983322" cy="3471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 Shape-Based Data Augmentation</a:t>
            </a:r>
          </a:p>
        </p:txBody>
      </p:sp>
      <p:pic>
        <p:nvPicPr>
          <p:cNvPr id="62" name="Picture 61" descr="A cat lying down with text overlay&#10;&#10;Description automatically generated">
            <a:extLst>
              <a:ext uri="{FF2B5EF4-FFF2-40B4-BE49-F238E27FC236}">
                <a16:creationId xmlns:a16="http://schemas.microsoft.com/office/drawing/2014/main" id="{6904FBD0-BA72-45BC-CBC4-A19129E6C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44" y="4243210"/>
            <a:ext cx="2670424" cy="970510"/>
          </a:xfrm>
          <a:prstGeom prst="rect">
            <a:avLst/>
          </a:prstGeom>
        </p:spPr>
      </p:pic>
      <p:sp>
        <p:nvSpPr>
          <p:cNvPr id="63" name="TextBox 1">
            <a:extLst>
              <a:ext uri="{FF2B5EF4-FFF2-40B4-BE49-F238E27FC236}">
                <a16:creationId xmlns:a16="http://schemas.microsoft.com/office/drawing/2014/main" id="{FF6A601F-B3AD-6EA1-D2F6-FDB790D7058E}"/>
              </a:ext>
            </a:extLst>
          </p:cNvPr>
          <p:cNvSpPr txBox="1"/>
          <p:nvPr/>
        </p:nvSpPr>
        <p:spPr>
          <a:xfrm>
            <a:off x="25740" y="4578134"/>
            <a:ext cx="713628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Bias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625B247-4EB0-4C22-8DCD-9ADFBB40D99E}"/>
              </a:ext>
            </a:extLst>
          </p:cNvPr>
          <p:cNvSpPr/>
          <p:nvPr/>
        </p:nvSpPr>
        <p:spPr>
          <a:xfrm>
            <a:off x="28540" y="5232687"/>
            <a:ext cx="3266324" cy="78768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B9AD39-F734-D313-F8B8-D419D79160F5}"/>
              </a:ext>
            </a:extLst>
          </p:cNvPr>
          <p:cNvSpPr txBox="1"/>
          <p:nvPr/>
        </p:nvSpPr>
        <p:spPr>
          <a:xfrm>
            <a:off x="1202931" y="5178459"/>
            <a:ext cx="9218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DEF15A-06CE-42E8-2AED-7F8EF21F20F7}"/>
              </a:ext>
            </a:extLst>
          </p:cNvPr>
          <p:cNvSpPr txBox="1"/>
          <p:nvPr/>
        </p:nvSpPr>
        <p:spPr>
          <a:xfrm>
            <a:off x="-145551" y="5309740"/>
            <a:ext cx="34347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algn="just">
              <a:buFont typeface="Arial"/>
              <a:buChar char="•"/>
            </a:pP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an </a:t>
            </a:r>
            <a:r>
              <a:rPr lang="en-US" sz="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on-the-fly adversarial data augmentation</a:t>
            </a: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for SSM.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>
              <a:buFont typeface="Arial"/>
              <a:buChar char="•"/>
            </a:pP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Introduced Contrastive loss to </a:t>
            </a: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project texture augmented and the corresponding original volume to the </a:t>
            </a:r>
            <a:r>
              <a:rPr lang="en-US" sz="800" b="1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same latent representation</a:t>
            </a: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 marL="171450" algn="just">
              <a:buFont typeface="Arial"/>
              <a:buChar char="•"/>
            </a:pP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Tested the approach on </a:t>
            </a:r>
            <a:r>
              <a:rPr lang="en-US" sz="800" b="1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Left Atrium</a:t>
            </a: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and </a:t>
            </a:r>
            <a:r>
              <a:rPr lang="en-US" sz="800" b="1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Femur </a:t>
            </a:r>
            <a:r>
              <a:rPr lang="en-US" sz="80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Datasets which has better generalization.</a:t>
            </a: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A354B845-47FD-CB0E-39DF-0BBA307A4B09}"/>
              </a:ext>
            </a:extLst>
          </p:cNvPr>
          <p:cNvSpPr/>
          <p:nvPr/>
        </p:nvSpPr>
        <p:spPr>
          <a:xfrm>
            <a:off x="3324831" y="463764"/>
            <a:ext cx="4687584" cy="3223516"/>
          </a:xfrm>
          <a:prstGeom prst="round2Diag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 descr="A close-up of a letter&#10;&#10;Description automatically generated">
            <a:extLst>
              <a:ext uri="{FF2B5EF4-FFF2-40B4-BE49-F238E27FC236}">
                <a16:creationId xmlns:a16="http://schemas.microsoft.com/office/drawing/2014/main" id="{625F964D-FECE-E77A-2731-563CBA81A3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0130" y="2724120"/>
            <a:ext cx="4429873" cy="2367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DA4799A-001A-9FB0-E899-9C458B81E13F}"/>
              </a:ext>
            </a:extLst>
          </p:cNvPr>
          <p:cNvSpPr txBox="1"/>
          <p:nvPr/>
        </p:nvSpPr>
        <p:spPr>
          <a:xfrm>
            <a:off x="3942706" y="469468"/>
            <a:ext cx="1037405" cy="276999"/>
          </a:xfrm>
          <a:prstGeom prst="rect">
            <a:avLst/>
          </a:prstGeom>
          <a:solidFill>
            <a:srgbClr val="ED7D3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0BAEFC-B0E2-8ADB-D067-0B783EF51730}"/>
              </a:ext>
            </a:extLst>
          </p:cNvPr>
          <p:cNvSpPr txBox="1"/>
          <p:nvPr/>
        </p:nvSpPr>
        <p:spPr>
          <a:xfrm>
            <a:off x="3620212" y="2982359"/>
            <a:ext cx="38485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0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  Texture augmented samples are generated as an </a:t>
            </a:r>
            <a:r>
              <a:rPr lang="en-US" sz="1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adversary </a:t>
            </a:r>
            <a:r>
              <a:rPr lang="en-US" sz="10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 SSM</a:t>
            </a:r>
          </a:p>
          <a:p>
            <a:pPr>
              <a:buFont typeface="Arial"/>
              <a:buChar char="•"/>
            </a:pPr>
            <a:r>
              <a:rPr lang="en-US" sz="10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  Shift from explicit shape augmentation to </a:t>
            </a:r>
            <a:r>
              <a:rPr lang="en-US" sz="1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implicit shape attention</a:t>
            </a:r>
            <a:r>
              <a:rPr lang="en-US" sz="10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1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  Bottleneck Contrastive Loss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1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  Particle Contrastive Loss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A7046E1-4262-1DC2-B810-28DDF811FDCC}"/>
              </a:ext>
            </a:extLst>
          </p:cNvPr>
          <p:cNvSpPr/>
          <p:nvPr/>
        </p:nvSpPr>
        <p:spPr>
          <a:xfrm>
            <a:off x="8058079" y="462335"/>
            <a:ext cx="4032606" cy="528691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CA093C-441F-1009-90ED-5DEFA449C486}"/>
              </a:ext>
            </a:extLst>
          </p:cNvPr>
          <p:cNvSpPr txBox="1"/>
          <p:nvPr/>
        </p:nvSpPr>
        <p:spPr>
          <a:xfrm>
            <a:off x="3809997" y="3727233"/>
            <a:ext cx="1552490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/>
                <a:cs typeface="Times New Roman"/>
              </a:rPr>
              <a:t>Results – Left Atrium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578917F-9D71-0681-785C-4481C91682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1866" y="801196"/>
            <a:ext cx="3877964" cy="1589691"/>
          </a:xfrm>
          <a:prstGeom prst="rect">
            <a:avLst/>
          </a:prstGeom>
        </p:spPr>
      </p:pic>
      <p:pic>
        <p:nvPicPr>
          <p:cNvPr id="77" name="Picture 7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2FCF26E-DF12-15A6-E338-A8FD6F5AE8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3250" y="2349374"/>
            <a:ext cx="2797213" cy="205623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BDE4CF7-E251-8E3B-434D-222146A2B9E1}"/>
              </a:ext>
            </a:extLst>
          </p:cNvPr>
          <p:cNvSpPr txBox="1"/>
          <p:nvPr/>
        </p:nvSpPr>
        <p:spPr>
          <a:xfrm>
            <a:off x="8668818" y="465190"/>
            <a:ext cx="1211252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/>
                <a:cs typeface="Times New Roman"/>
              </a:rPr>
              <a:t>Results - Femur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A778427-F90C-6FCE-7A3D-B5EFC7A7CF62}"/>
              </a:ext>
            </a:extLst>
          </p:cNvPr>
          <p:cNvSpPr txBox="1"/>
          <p:nvPr/>
        </p:nvSpPr>
        <p:spPr>
          <a:xfrm>
            <a:off x="3664042" y="6428914"/>
            <a:ext cx="3938422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600" b="1">
                <a:latin typeface="Times New Roman" panose="02020603050405020304" pitchFamily="18" charset="0"/>
                <a:cs typeface="Times New Roman" panose="02020603050405020304" pitchFamily="18" charset="0"/>
              </a:rPr>
              <a:t>AF Recurrence Prediction: </a:t>
            </a:r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AF recurrence that uses PCA scores as shape descriptors from different models.</a:t>
            </a:r>
          </a:p>
        </p:txBody>
      </p:sp>
      <p:pic>
        <p:nvPicPr>
          <p:cNvPr id="89" name="Picture 88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806A813B-DC71-E9F9-D452-7DF91E80DE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06398" y="3781577"/>
            <a:ext cx="1980174" cy="1961924"/>
          </a:xfrm>
          <a:prstGeom prst="rect">
            <a:avLst/>
          </a:prstGeom>
        </p:spPr>
      </p:pic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FB973D0-D590-A8E3-E1AB-C10614DBD46B}"/>
              </a:ext>
            </a:extLst>
          </p:cNvPr>
          <p:cNvSpPr/>
          <p:nvPr/>
        </p:nvSpPr>
        <p:spPr>
          <a:xfrm>
            <a:off x="8033817" y="5780640"/>
            <a:ext cx="2705528" cy="10787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69C62C2-AD51-E129-6625-43203423492E}"/>
              </a:ext>
            </a:extLst>
          </p:cNvPr>
          <p:cNvSpPr txBox="1"/>
          <p:nvPr/>
        </p:nvSpPr>
        <p:spPr>
          <a:xfrm>
            <a:off x="8934236" y="5747819"/>
            <a:ext cx="7805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980063B-D7B1-47F2-5309-1B2EACAF2A27}"/>
              </a:ext>
            </a:extLst>
          </p:cNvPr>
          <p:cNvSpPr txBox="1"/>
          <p:nvPr/>
        </p:nvSpPr>
        <p:spPr>
          <a:xfrm>
            <a:off x="7987211" y="5895262"/>
            <a:ext cx="2705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Proposed an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automated, efficient, computationally efficient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 adversarial data augmentation for SSM.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Showed that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dependent texture augmentation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fixed (Gaussian) texture augmentation 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and KDE based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shape augmentation.</a:t>
            </a:r>
          </a:p>
          <a:p>
            <a:pPr marL="171450" indent="-171450" algn="just">
              <a:buFont typeface="Arial"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Models trained using texture augmentation also outperform on </a:t>
            </a:r>
            <a:r>
              <a:rPr lang="en-US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tasks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5074CE8-3B17-2312-C44D-39F221506426}"/>
              </a:ext>
            </a:extLst>
          </p:cNvPr>
          <p:cNvSpPr/>
          <p:nvPr/>
        </p:nvSpPr>
        <p:spPr>
          <a:xfrm>
            <a:off x="10765030" y="5780639"/>
            <a:ext cx="1425540" cy="107450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FAD91DE-6E2E-A6DE-BE53-C8F771297814}"/>
              </a:ext>
            </a:extLst>
          </p:cNvPr>
          <p:cNvSpPr txBox="1"/>
          <p:nvPr/>
        </p:nvSpPr>
        <p:spPr>
          <a:xfrm>
            <a:off x="10869202" y="5747821"/>
            <a:ext cx="126001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3D4F96-73D7-559C-4712-42E2AF683A0B}"/>
              </a:ext>
            </a:extLst>
          </p:cNvPr>
          <p:cNvSpPr txBox="1"/>
          <p:nvPr/>
        </p:nvSpPr>
        <p:spPr>
          <a:xfrm>
            <a:off x="10717945" y="5896224"/>
            <a:ext cx="158821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7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National Institutes of Health supported this work under grant numbers NIBIB-U24EB029011, NIAMS-R01AR076120, and NIBIB-R01EB016701.</a:t>
            </a:r>
            <a:endParaRPr lang="en-US" sz="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700">
                <a:latin typeface="Times New Roman" panose="02020603050405020304" pitchFamily="18" charset="0"/>
                <a:cs typeface="Times New Roman" panose="02020603050405020304" pitchFamily="18" charset="0"/>
              </a:rPr>
              <a:t>We also thank SCI and Kahlert School of Computing for the support.</a:t>
            </a:r>
          </a:p>
          <a:p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26D62351-4A3B-186D-AD84-08DC8501DDF8}"/>
              </a:ext>
            </a:extLst>
          </p:cNvPr>
          <p:cNvSpPr/>
          <p:nvPr/>
        </p:nvSpPr>
        <p:spPr>
          <a:xfrm>
            <a:off x="28536" y="6037494"/>
            <a:ext cx="3266325" cy="80908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0D712FF-CA92-5081-4FF9-9D3F998A467F}"/>
              </a:ext>
            </a:extLst>
          </p:cNvPr>
          <p:cNvSpPr txBox="1"/>
          <p:nvPr/>
        </p:nvSpPr>
        <p:spPr>
          <a:xfrm>
            <a:off x="1104471" y="5991830"/>
            <a:ext cx="188502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01E9C9A-D69F-9F6C-63BC-E02819DBEF67}"/>
              </a:ext>
            </a:extLst>
          </p:cNvPr>
          <p:cNvSpPr txBox="1"/>
          <p:nvPr/>
        </p:nvSpPr>
        <p:spPr>
          <a:xfrm>
            <a:off x="-1428" y="6191607"/>
            <a:ext cx="3303427" cy="6548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6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Gao, Yunhe, et al. "Enabling data diversity: efficient automatic augmentation via regularized adversarial training." International Conference on Information Processing in Medical Imaging. Cham: Springer International Publishing, 2021.</a:t>
            </a:r>
          </a:p>
          <a:p>
            <a:pPr algn="just"/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[2] </a:t>
            </a:r>
            <a:r>
              <a:rPr lang="en-US" sz="6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Bhalodia, Riddhish, et al. "</a:t>
            </a:r>
            <a:r>
              <a:rPr lang="en-US" sz="60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Deepssm</a:t>
            </a:r>
            <a:r>
              <a:rPr lang="en-US" sz="6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A blueprint for image-to-shape deep learning models." </a:t>
            </a:r>
            <a:r>
              <a:rPr lang="en-US" sz="60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arXiv</a:t>
            </a:r>
            <a:r>
              <a:rPr lang="en-US" sz="6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preprint arXiv:2110.07152 (2021).</a:t>
            </a: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F880011C-BEFE-F484-E9AD-189D064D67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48338" y="4032741"/>
            <a:ext cx="2652038" cy="18116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86FFD2-ADFD-D903-CBAA-073DE03B23E0}"/>
              </a:ext>
            </a:extLst>
          </p:cNvPr>
          <p:cNvSpPr/>
          <p:nvPr/>
        </p:nvSpPr>
        <p:spPr>
          <a:xfrm>
            <a:off x="3326258" y="3724381"/>
            <a:ext cx="4687585" cy="3133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numbers on a white background&#10;&#10;Description automatically generated">
            <a:extLst>
              <a:ext uri="{FF2B5EF4-FFF2-40B4-BE49-F238E27FC236}">
                <a16:creationId xmlns:a16="http://schemas.microsoft.com/office/drawing/2014/main" id="{4D190B36-CF94-3C99-0BE1-123FCC6AF3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60125" y="6112601"/>
            <a:ext cx="4432090" cy="281019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C2E724CA-B8B1-B43B-CD81-8F864234AF46}"/>
              </a:ext>
            </a:extLst>
          </p:cNvPr>
          <p:cNvSpPr txBox="1"/>
          <p:nvPr/>
        </p:nvSpPr>
        <p:spPr>
          <a:xfrm>
            <a:off x="10861857" y="2981471"/>
            <a:ext cx="123584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errors in critical regions such as the greater trochanter, growth plate, femoral neck, and epiphyseal lines.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/>
              <a:buChar char="•"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C38B292-B050-F513-7CF3-9A71EFE6B666}"/>
              </a:ext>
            </a:extLst>
          </p:cNvPr>
          <p:cNvSpPr txBox="1"/>
          <p:nvPr/>
        </p:nvSpPr>
        <p:spPr>
          <a:xfrm>
            <a:off x="8842630" y="5535110"/>
            <a:ext cx="2541425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Group Differences 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 Stream Task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F478C5F-DF54-F3ED-0207-0AFBFF8524EC}"/>
              </a:ext>
            </a:extLst>
          </p:cNvPr>
          <p:cNvSpPr txBox="1"/>
          <p:nvPr/>
        </p:nvSpPr>
        <p:spPr>
          <a:xfrm>
            <a:off x="5894282" y="5750487"/>
            <a:ext cx="2097779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errors in critical regions for the proposed models</a:t>
            </a:r>
          </a:p>
          <a:p>
            <a:pPr marL="171450" indent="-171450">
              <a:buFont typeface="Arial"/>
              <a:buChar char="•"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A7B6C5-8236-8F96-B34C-6A3EB46AA01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381561" y="879357"/>
            <a:ext cx="295255" cy="10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E451D1-79B6-D711-EB30-CE00F6CD963D}"/>
              </a:ext>
            </a:extLst>
          </p:cNvPr>
          <p:cNvSpPr txBox="1"/>
          <p:nvPr/>
        </p:nvSpPr>
        <p:spPr>
          <a:xfrm>
            <a:off x="10676816" y="888114"/>
            <a:ext cx="7822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Error overshoots</a:t>
            </a:r>
          </a:p>
        </p:txBody>
      </p:sp>
    </p:spTree>
    <p:extLst>
      <p:ext uri="{BB962C8B-B14F-4D97-AF65-F5344CB8AC3E}">
        <p14:creationId xmlns:p14="http://schemas.microsoft.com/office/powerpoint/2010/main" val="68841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2023-10-08T20:05:23Z</dcterms:created>
  <dcterms:modified xsi:type="dcterms:W3CDTF">2023-10-12T18:16:38Z</dcterms:modified>
</cp:coreProperties>
</file>